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Quattrocento Sans" charset="-122" pitchFamily="34"/>
      <p:regular r:id="rId19"/>
    </p:embeddedFont>
    <p:embeddedFont>
      <p:font typeface="Liter" charset="-122" pitchFamily="34"/>
      <p:regular r:id="rId20"/>
    </p:embeddedFont>
    <p:embeddedFont>
      <p:font typeface="MiSans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c567fb2041e1fae967c30b551cb60e22e20e91f3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85000"/>
                </a:srgbClr>
              </a:gs>
              <a:gs pos="100000">
                <a:srgbClr val="0F172A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" name="Text 2"/>
          <p:cNvSpPr/>
          <p:nvPr/>
        </p:nvSpPr>
        <p:spPr>
          <a:xfrm>
            <a:off x="533400" y="419100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315" kern="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Databricks Capstone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3400" y="647700"/>
            <a:ext cx="3133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January 2026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474788"/>
            <a:ext cx="5991225" cy="2143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Intelligent Demand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Forecasting</a:t>
            </a:r>
            <a:pPr>
              <a:lnSpc>
                <a:spcPct val="100000"/>
              </a:lnSpc>
            </a:pPr>
            <a:r>
              <a:rPr lang="en-US" sz="4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Inventory Optimization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3846513"/>
            <a:ext cx="5819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Supply Chain Management on Databricks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175" y="4535488"/>
            <a:ext cx="1530350" cy="920750"/>
          </a:xfrm>
          <a:custGeom>
            <a:avLst/>
            <a:gdLst/>
            <a:ahLst/>
            <a:cxnLst/>
            <a:rect l="l" t="t" r="r" b="b"/>
            <a:pathLst>
              <a:path w="1530350" h="920750">
                <a:moveTo>
                  <a:pt x="76201" y="0"/>
                </a:moveTo>
                <a:lnTo>
                  <a:pt x="1454149" y="0"/>
                </a:lnTo>
                <a:cubicBezTo>
                  <a:pt x="1496234" y="0"/>
                  <a:pt x="1530350" y="34116"/>
                  <a:pt x="1530350" y="76201"/>
                </a:cubicBezTo>
                <a:lnTo>
                  <a:pt x="1530350" y="844549"/>
                </a:lnTo>
                <a:cubicBezTo>
                  <a:pt x="1530350" y="886634"/>
                  <a:pt x="1496234" y="920750"/>
                  <a:pt x="1454149" y="920750"/>
                </a:cubicBezTo>
                <a:lnTo>
                  <a:pt x="76201" y="920750"/>
                </a:lnTo>
                <a:cubicBezTo>
                  <a:pt x="34116" y="920750"/>
                  <a:pt x="0" y="886634"/>
                  <a:pt x="0" y="8445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15950" y="4691063"/>
            <a:ext cx="1238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88%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5950" y="5110163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Forecast Accuracy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145804" y="4535488"/>
            <a:ext cx="1501775" cy="920750"/>
          </a:xfrm>
          <a:custGeom>
            <a:avLst/>
            <a:gdLst/>
            <a:ahLst/>
            <a:cxnLst/>
            <a:rect l="l" t="t" r="r" b="b"/>
            <a:pathLst>
              <a:path w="1501775" h="920750">
                <a:moveTo>
                  <a:pt x="76201" y="0"/>
                </a:moveTo>
                <a:lnTo>
                  <a:pt x="1425574" y="0"/>
                </a:lnTo>
                <a:cubicBezTo>
                  <a:pt x="1467659" y="0"/>
                  <a:pt x="1501775" y="34116"/>
                  <a:pt x="1501775" y="76201"/>
                </a:cubicBezTo>
                <a:lnTo>
                  <a:pt x="1501775" y="844549"/>
                </a:lnTo>
                <a:cubicBezTo>
                  <a:pt x="1501775" y="886634"/>
                  <a:pt x="1467659" y="920750"/>
                  <a:pt x="1425574" y="920750"/>
                </a:cubicBezTo>
                <a:lnTo>
                  <a:pt x="76201" y="920750"/>
                </a:lnTo>
                <a:cubicBezTo>
                  <a:pt x="34116" y="920750"/>
                  <a:pt x="0" y="886634"/>
                  <a:pt x="0" y="8445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77579" y="4691063"/>
            <a:ext cx="1209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$520K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377579" y="5110163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Annual ROI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881636" y="4535488"/>
            <a:ext cx="1587500" cy="920750"/>
          </a:xfrm>
          <a:custGeom>
            <a:avLst/>
            <a:gdLst/>
            <a:ahLst/>
            <a:cxnLst/>
            <a:rect l="l" t="t" r="r" b="b"/>
            <a:pathLst>
              <a:path w="1587500" h="920750">
                <a:moveTo>
                  <a:pt x="76201" y="0"/>
                </a:moveTo>
                <a:lnTo>
                  <a:pt x="1511299" y="0"/>
                </a:lnTo>
                <a:cubicBezTo>
                  <a:pt x="1553384" y="0"/>
                  <a:pt x="1587500" y="34116"/>
                  <a:pt x="1587500" y="76201"/>
                </a:cubicBezTo>
                <a:lnTo>
                  <a:pt x="1587500" y="844549"/>
                </a:lnTo>
                <a:cubicBezTo>
                  <a:pt x="1587500" y="886634"/>
                  <a:pt x="1553384" y="920750"/>
                  <a:pt x="1511299" y="920750"/>
                </a:cubicBezTo>
                <a:lnTo>
                  <a:pt x="76201" y="920750"/>
                </a:lnTo>
                <a:cubicBezTo>
                  <a:pt x="34116" y="920750"/>
                  <a:pt x="0" y="886634"/>
                  <a:pt x="0" y="8445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113411" y="4691063"/>
            <a:ext cx="1295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67%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113411" y="5110163"/>
            <a:ext cx="119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Stockout Reduction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81000" y="6096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488156" y="6200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58233" y="133075"/>
                </a:moveTo>
                <a:cubicBezTo>
                  <a:pt x="58233" y="133744"/>
                  <a:pt x="57463" y="134280"/>
                  <a:pt x="56491" y="134280"/>
                </a:cubicBezTo>
                <a:cubicBezTo>
                  <a:pt x="55386" y="134381"/>
                  <a:pt x="54616" y="133845"/>
                  <a:pt x="54616" y="133075"/>
                </a:cubicBezTo>
                <a:cubicBezTo>
                  <a:pt x="54616" y="132405"/>
                  <a:pt x="55386" y="131869"/>
                  <a:pt x="56357" y="131869"/>
                </a:cubicBezTo>
                <a:cubicBezTo>
                  <a:pt x="57362" y="131769"/>
                  <a:pt x="58233" y="132304"/>
                  <a:pt x="58233" y="133075"/>
                </a:cubicBezTo>
                <a:close/>
                <a:moveTo>
                  <a:pt x="47818" y="131568"/>
                </a:moveTo>
                <a:cubicBezTo>
                  <a:pt x="47584" y="132238"/>
                  <a:pt x="48254" y="133008"/>
                  <a:pt x="49258" y="133209"/>
                </a:cubicBezTo>
                <a:cubicBezTo>
                  <a:pt x="50129" y="133543"/>
                  <a:pt x="51134" y="133209"/>
                  <a:pt x="51335" y="132539"/>
                </a:cubicBezTo>
                <a:cubicBezTo>
                  <a:pt x="51535" y="131869"/>
                  <a:pt x="50899" y="131099"/>
                  <a:pt x="49895" y="130798"/>
                </a:cubicBezTo>
                <a:cubicBezTo>
                  <a:pt x="49024" y="130563"/>
                  <a:pt x="48053" y="130898"/>
                  <a:pt x="47818" y="131568"/>
                </a:cubicBezTo>
                <a:close/>
                <a:moveTo>
                  <a:pt x="62619" y="130999"/>
                </a:moveTo>
                <a:cubicBezTo>
                  <a:pt x="61648" y="131233"/>
                  <a:pt x="60979" y="131869"/>
                  <a:pt x="61079" y="132639"/>
                </a:cubicBezTo>
                <a:cubicBezTo>
                  <a:pt x="61180" y="133309"/>
                  <a:pt x="62050" y="133744"/>
                  <a:pt x="63055" y="133510"/>
                </a:cubicBezTo>
                <a:cubicBezTo>
                  <a:pt x="64026" y="133276"/>
                  <a:pt x="64696" y="132639"/>
                  <a:pt x="64595" y="131970"/>
                </a:cubicBezTo>
                <a:cubicBezTo>
                  <a:pt x="64495" y="131333"/>
                  <a:pt x="63591" y="130898"/>
                  <a:pt x="62619" y="130999"/>
                </a:cubicBezTo>
                <a:close/>
                <a:moveTo>
                  <a:pt x="84653" y="2679"/>
                </a:moveTo>
                <a:cubicBezTo>
                  <a:pt x="38208" y="2679"/>
                  <a:pt x="2679" y="37940"/>
                  <a:pt x="2679" y="84386"/>
                </a:cubicBezTo>
                <a:cubicBezTo>
                  <a:pt x="2679" y="121522"/>
                  <a:pt x="26052" y="153300"/>
                  <a:pt x="59438" y="164485"/>
                </a:cubicBezTo>
                <a:cubicBezTo>
                  <a:pt x="63724" y="165255"/>
                  <a:pt x="65231" y="162610"/>
                  <a:pt x="65231" y="160433"/>
                </a:cubicBezTo>
                <a:cubicBezTo>
                  <a:pt x="65231" y="158357"/>
                  <a:pt x="65131" y="146905"/>
                  <a:pt x="65131" y="139872"/>
                </a:cubicBezTo>
                <a:cubicBezTo>
                  <a:pt x="65131" y="139872"/>
                  <a:pt x="41690" y="144895"/>
                  <a:pt x="36768" y="129893"/>
                </a:cubicBezTo>
                <a:cubicBezTo>
                  <a:pt x="36768" y="129893"/>
                  <a:pt x="32951" y="120149"/>
                  <a:pt x="27459" y="117637"/>
                </a:cubicBezTo>
                <a:cubicBezTo>
                  <a:pt x="27459" y="117637"/>
                  <a:pt x="19790" y="112380"/>
                  <a:pt x="27995" y="112481"/>
                </a:cubicBezTo>
                <a:cubicBezTo>
                  <a:pt x="27995" y="112481"/>
                  <a:pt x="36333" y="113150"/>
                  <a:pt x="40920" y="121120"/>
                </a:cubicBezTo>
                <a:cubicBezTo>
                  <a:pt x="48254" y="134046"/>
                  <a:pt x="60543" y="130329"/>
                  <a:pt x="65332" y="128119"/>
                </a:cubicBezTo>
                <a:cubicBezTo>
                  <a:pt x="66102" y="122761"/>
                  <a:pt x="68279" y="119044"/>
                  <a:pt x="70690" y="116834"/>
                </a:cubicBezTo>
                <a:cubicBezTo>
                  <a:pt x="51971" y="114758"/>
                  <a:pt x="33084" y="112045"/>
                  <a:pt x="33084" y="79831"/>
                </a:cubicBezTo>
                <a:cubicBezTo>
                  <a:pt x="33084" y="70623"/>
                  <a:pt x="35629" y="66002"/>
                  <a:pt x="40987" y="60108"/>
                </a:cubicBezTo>
                <a:cubicBezTo>
                  <a:pt x="40117" y="57931"/>
                  <a:pt x="37270" y="48957"/>
                  <a:pt x="41858" y="37371"/>
                </a:cubicBezTo>
                <a:cubicBezTo>
                  <a:pt x="48857" y="35194"/>
                  <a:pt x="64963" y="46412"/>
                  <a:pt x="64963" y="46412"/>
                </a:cubicBezTo>
                <a:cubicBezTo>
                  <a:pt x="71661" y="44537"/>
                  <a:pt x="78860" y="43566"/>
                  <a:pt x="85993" y="43566"/>
                </a:cubicBezTo>
                <a:cubicBezTo>
                  <a:pt x="93125" y="43566"/>
                  <a:pt x="100325" y="44537"/>
                  <a:pt x="107022" y="46412"/>
                </a:cubicBezTo>
                <a:cubicBezTo>
                  <a:pt x="107022" y="46412"/>
                  <a:pt x="123129" y="35161"/>
                  <a:pt x="130128" y="37371"/>
                </a:cubicBezTo>
                <a:cubicBezTo>
                  <a:pt x="134715" y="48990"/>
                  <a:pt x="131869" y="57931"/>
                  <a:pt x="130999" y="60108"/>
                </a:cubicBezTo>
                <a:cubicBezTo>
                  <a:pt x="136356" y="66035"/>
                  <a:pt x="139638" y="70656"/>
                  <a:pt x="139638" y="79831"/>
                </a:cubicBezTo>
                <a:cubicBezTo>
                  <a:pt x="139638" y="112146"/>
                  <a:pt x="119915" y="114724"/>
                  <a:pt x="101196" y="116834"/>
                </a:cubicBezTo>
                <a:cubicBezTo>
                  <a:pt x="104276" y="119479"/>
                  <a:pt x="106888" y="124502"/>
                  <a:pt x="106888" y="132371"/>
                </a:cubicBezTo>
                <a:cubicBezTo>
                  <a:pt x="106888" y="143656"/>
                  <a:pt x="106788" y="157620"/>
                  <a:pt x="106788" y="160366"/>
                </a:cubicBezTo>
                <a:cubicBezTo>
                  <a:pt x="106788" y="162543"/>
                  <a:pt x="108328" y="165188"/>
                  <a:pt x="112581" y="164418"/>
                </a:cubicBezTo>
                <a:cubicBezTo>
                  <a:pt x="146067" y="153300"/>
                  <a:pt x="168771" y="121522"/>
                  <a:pt x="168771" y="84386"/>
                </a:cubicBezTo>
                <a:cubicBezTo>
                  <a:pt x="168771" y="37940"/>
                  <a:pt x="131099" y="2679"/>
                  <a:pt x="84653" y="2679"/>
                </a:cubicBezTo>
                <a:close/>
                <a:moveTo>
                  <a:pt x="35228" y="118173"/>
                </a:moveTo>
                <a:cubicBezTo>
                  <a:pt x="34792" y="118508"/>
                  <a:pt x="34893" y="119278"/>
                  <a:pt x="35462" y="119915"/>
                </a:cubicBezTo>
                <a:cubicBezTo>
                  <a:pt x="35998" y="120450"/>
                  <a:pt x="36768" y="120685"/>
                  <a:pt x="37203" y="120249"/>
                </a:cubicBezTo>
                <a:cubicBezTo>
                  <a:pt x="37639" y="119915"/>
                  <a:pt x="37538" y="119144"/>
                  <a:pt x="36969" y="118508"/>
                </a:cubicBezTo>
                <a:cubicBezTo>
                  <a:pt x="36433" y="117972"/>
                  <a:pt x="35663" y="117738"/>
                  <a:pt x="35228" y="118173"/>
                </a:cubicBezTo>
                <a:close/>
                <a:moveTo>
                  <a:pt x="31611" y="115461"/>
                </a:moveTo>
                <a:cubicBezTo>
                  <a:pt x="31377" y="115896"/>
                  <a:pt x="31712" y="116432"/>
                  <a:pt x="32381" y="116767"/>
                </a:cubicBezTo>
                <a:cubicBezTo>
                  <a:pt x="32917" y="117102"/>
                  <a:pt x="33587" y="117001"/>
                  <a:pt x="33821" y="116532"/>
                </a:cubicBezTo>
                <a:cubicBezTo>
                  <a:pt x="34056" y="116097"/>
                  <a:pt x="33721" y="115561"/>
                  <a:pt x="33051" y="115226"/>
                </a:cubicBezTo>
                <a:cubicBezTo>
                  <a:pt x="32381" y="115026"/>
                  <a:pt x="31845" y="115126"/>
                  <a:pt x="31611" y="115461"/>
                </a:cubicBezTo>
                <a:close/>
                <a:moveTo>
                  <a:pt x="42461" y="127382"/>
                </a:moveTo>
                <a:cubicBezTo>
                  <a:pt x="41925" y="127817"/>
                  <a:pt x="42126" y="128822"/>
                  <a:pt x="42896" y="129458"/>
                </a:cubicBezTo>
                <a:cubicBezTo>
                  <a:pt x="43666" y="130228"/>
                  <a:pt x="44637" y="130329"/>
                  <a:pt x="45073" y="129793"/>
                </a:cubicBezTo>
                <a:cubicBezTo>
                  <a:pt x="45508" y="129358"/>
                  <a:pt x="45307" y="128353"/>
                  <a:pt x="44637" y="127717"/>
                </a:cubicBezTo>
                <a:cubicBezTo>
                  <a:pt x="43901" y="126947"/>
                  <a:pt x="42896" y="126846"/>
                  <a:pt x="42461" y="127382"/>
                </a:cubicBezTo>
                <a:close/>
                <a:moveTo>
                  <a:pt x="38643" y="122460"/>
                </a:moveTo>
                <a:cubicBezTo>
                  <a:pt x="38107" y="122794"/>
                  <a:pt x="38107" y="123665"/>
                  <a:pt x="38643" y="124435"/>
                </a:cubicBezTo>
                <a:cubicBezTo>
                  <a:pt x="39179" y="125205"/>
                  <a:pt x="40083" y="125540"/>
                  <a:pt x="40518" y="125205"/>
                </a:cubicBezTo>
                <a:cubicBezTo>
                  <a:pt x="41054" y="124770"/>
                  <a:pt x="41054" y="123899"/>
                  <a:pt x="40518" y="123129"/>
                </a:cubicBezTo>
                <a:cubicBezTo>
                  <a:pt x="40050" y="122359"/>
                  <a:pt x="39179" y="122024"/>
                  <a:pt x="38643" y="12246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0" name="Text 17"/>
          <p:cNvSpPr/>
          <p:nvPr/>
        </p:nvSpPr>
        <p:spPr>
          <a:xfrm>
            <a:off x="914400" y="6115050"/>
            <a:ext cx="2019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github.com/sreekavya198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14400" y="6305550"/>
            <a:ext cx="2009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4748B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 Complete Code &amp; Documentation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225334" y="6130925"/>
            <a:ext cx="825500" cy="311150"/>
          </a:xfrm>
          <a:custGeom>
            <a:avLst/>
            <a:gdLst/>
            <a:ahLst/>
            <a:cxnLst/>
            <a:rect l="l" t="t" r="r" b="b"/>
            <a:pathLst>
              <a:path w="825500" h="311150">
                <a:moveTo>
                  <a:pt x="38100" y="0"/>
                </a:moveTo>
                <a:lnTo>
                  <a:pt x="787400" y="0"/>
                </a:lnTo>
                <a:cubicBezTo>
                  <a:pt x="808442" y="0"/>
                  <a:pt x="825500" y="17058"/>
                  <a:pt x="825500" y="38100"/>
                </a:cubicBezTo>
                <a:lnTo>
                  <a:pt x="825500" y="273050"/>
                </a:lnTo>
                <a:cubicBezTo>
                  <a:pt x="825500" y="294092"/>
                  <a:pt x="808442" y="311150"/>
                  <a:pt x="787400" y="311150"/>
                </a:cubicBezTo>
                <a:lnTo>
                  <a:pt x="38100" y="311150"/>
                </a:lnTo>
                <a:cubicBezTo>
                  <a:pt x="17058" y="311150"/>
                  <a:pt x="0" y="294092"/>
                  <a:pt x="0" y="273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222159" y="6127750"/>
            <a:ext cx="876300" cy="3048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Delta Lake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170392" y="6130925"/>
            <a:ext cx="977900" cy="311150"/>
          </a:xfrm>
          <a:custGeom>
            <a:avLst/>
            <a:gdLst/>
            <a:ahLst/>
            <a:cxnLst/>
            <a:rect l="l" t="t" r="r" b="b"/>
            <a:pathLst>
              <a:path w="977900" h="311150">
                <a:moveTo>
                  <a:pt x="38100" y="0"/>
                </a:moveTo>
                <a:lnTo>
                  <a:pt x="939800" y="0"/>
                </a:lnTo>
                <a:cubicBezTo>
                  <a:pt x="960842" y="0"/>
                  <a:pt x="977900" y="17058"/>
                  <a:pt x="977900" y="38100"/>
                </a:cubicBezTo>
                <a:lnTo>
                  <a:pt x="977900" y="273050"/>
                </a:lnTo>
                <a:cubicBezTo>
                  <a:pt x="977900" y="294092"/>
                  <a:pt x="960842" y="311150"/>
                  <a:pt x="939800" y="311150"/>
                </a:cubicBezTo>
                <a:lnTo>
                  <a:pt x="38100" y="311150"/>
                </a:lnTo>
                <a:cubicBezTo>
                  <a:pt x="17058" y="311150"/>
                  <a:pt x="0" y="294092"/>
                  <a:pt x="0" y="273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167217" y="6127750"/>
            <a:ext cx="1028700" cy="3048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Unity Catalog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264478" y="6130925"/>
            <a:ext cx="682625" cy="311150"/>
          </a:xfrm>
          <a:custGeom>
            <a:avLst/>
            <a:gdLst/>
            <a:ahLst/>
            <a:cxnLst/>
            <a:rect l="l" t="t" r="r" b="b"/>
            <a:pathLst>
              <a:path w="682625" h="311150">
                <a:moveTo>
                  <a:pt x="38100" y="0"/>
                </a:moveTo>
                <a:lnTo>
                  <a:pt x="644525" y="0"/>
                </a:lnTo>
                <a:cubicBezTo>
                  <a:pt x="665567" y="0"/>
                  <a:pt x="682625" y="17058"/>
                  <a:pt x="682625" y="38100"/>
                </a:cubicBezTo>
                <a:lnTo>
                  <a:pt x="682625" y="273050"/>
                </a:lnTo>
                <a:cubicBezTo>
                  <a:pt x="682625" y="294092"/>
                  <a:pt x="665567" y="311150"/>
                  <a:pt x="644525" y="311150"/>
                </a:cubicBezTo>
                <a:lnTo>
                  <a:pt x="38100" y="311150"/>
                </a:lnTo>
                <a:cubicBezTo>
                  <a:pt x="17058" y="311150"/>
                  <a:pt x="0" y="294092"/>
                  <a:pt x="0" y="273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0261303" y="6127750"/>
            <a:ext cx="733425" cy="3048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MLflow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1067653" y="6130925"/>
            <a:ext cx="739775" cy="311150"/>
          </a:xfrm>
          <a:custGeom>
            <a:avLst/>
            <a:gdLst/>
            <a:ahLst/>
            <a:cxnLst/>
            <a:rect l="l" t="t" r="r" b="b"/>
            <a:pathLst>
              <a:path w="739775" h="311150">
                <a:moveTo>
                  <a:pt x="38100" y="0"/>
                </a:moveTo>
                <a:lnTo>
                  <a:pt x="701675" y="0"/>
                </a:lnTo>
                <a:cubicBezTo>
                  <a:pt x="722717" y="0"/>
                  <a:pt x="739775" y="17058"/>
                  <a:pt x="739775" y="38100"/>
                </a:cubicBezTo>
                <a:lnTo>
                  <a:pt x="739775" y="273050"/>
                </a:lnTo>
                <a:cubicBezTo>
                  <a:pt x="739775" y="294092"/>
                  <a:pt x="722717" y="311150"/>
                  <a:pt x="701675" y="311150"/>
                </a:cubicBezTo>
                <a:lnTo>
                  <a:pt x="38100" y="311150"/>
                </a:lnTo>
                <a:cubicBezTo>
                  <a:pt x="17058" y="311150"/>
                  <a:pt x="0" y="294092"/>
                  <a:pt x="0" y="273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11064478" y="6127750"/>
            <a:ext cx="790575" cy="3048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842" y="349842"/>
            <a:ext cx="1155353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spc="193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Quantified Results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9842" y="594732"/>
            <a:ext cx="11649745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9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Impact &amp; ROI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9842" y="1014542"/>
            <a:ext cx="11571030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Measurable transformation across all key metrics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9842" y="1399369"/>
            <a:ext cx="839621" cy="34984"/>
          </a:xfrm>
          <a:custGeom>
            <a:avLst/>
            <a:gdLst/>
            <a:ahLst/>
            <a:cxnLst/>
            <a:rect l="l" t="t" r="r" b="b"/>
            <a:pathLst>
              <a:path w="839621" h="34984">
                <a:moveTo>
                  <a:pt x="0" y="0"/>
                </a:moveTo>
                <a:lnTo>
                  <a:pt x="839621" y="0"/>
                </a:lnTo>
                <a:lnTo>
                  <a:pt x="839621" y="34984"/>
                </a:lnTo>
                <a:lnTo>
                  <a:pt x="0" y="34984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52758" y="1612189"/>
            <a:ext cx="5655782" cy="2174852"/>
          </a:xfrm>
          <a:custGeom>
            <a:avLst/>
            <a:gdLst/>
            <a:ahLst/>
            <a:cxnLst/>
            <a:rect l="l" t="t" r="r" b="b"/>
            <a:pathLst>
              <a:path w="5655782" h="2174852">
                <a:moveTo>
                  <a:pt x="69965" y="0"/>
                </a:moveTo>
                <a:lnTo>
                  <a:pt x="5585817" y="0"/>
                </a:lnTo>
                <a:cubicBezTo>
                  <a:pt x="5624432" y="0"/>
                  <a:pt x="5655782" y="31350"/>
                  <a:pt x="5655782" y="69965"/>
                </a:cubicBezTo>
                <a:lnTo>
                  <a:pt x="5655782" y="2104887"/>
                </a:lnTo>
                <a:cubicBezTo>
                  <a:pt x="5655782" y="2143528"/>
                  <a:pt x="5624458" y="2174852"/>
                  <a:pt x="5585817" y="2174852"/>
                </a:cubicBezTo>
                <a:lnTo>
                  <a:pt x="69965" y="2174852"/>
                </a:lnTo>
                <a:cubicBezTo>
                  <a:pt x="31350" y="2174852"/>
                  <a:pt x="0" y="2143502"/>
                  <a:pt x="0" y="2104887"/>
                </a:cubicBezTo>
                <a:lnTo>
                  <a:pt x="0" y="69965"/>
                </a:lnTo>
                <a:cubicBezTo>
                  <a:pt x="0" y="31350"/>
                  <a:pt x="31350" y="0"/>
                  <a:pt x="6996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30594" y="1790024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48666" y="1886231"/>
            <a:ext cx="118072" cy="157429"/>
          </a:xfrm>
          <a:custGeom>
            <a:avLst/>
            <a:gdLst/>
            <a:ahLst/>
            <a:cxnLst/>
            <a:rect l="l" t="t" r="r" b="b"/>
            <a:pathLst>
              <a:path w="118072" h="157429">
                <a:moveTo>
                  <a:pt x="16942" y="22569"/>
                </a:moveTo>
                <a:cubicBezTo>
                  <a:pt x="13099" y="18725"/>
                  <a:pt x="6857" y="18725"/>
                  <a:pt x="3013" y="22569"/>
                </a:cubicBezTo>
                <a:cubicBezTo>
                  <a:pt x="-830" y="26412"/>
                  <a:pt x="-830" y="32654"/>
                  <a:pt x="3013" y="36498"/>
                </a:cubicBezTo>
                <a:lnTo>
                  <a:pt x="45261" y="78714"/>
                </a:lnTo>
                <a:lnTo>
                  <a:pt x="3044" y="120962"/>
                </a:lnTo>
                <a:cubicBezTo>
                  <a:pt x="-799" y="124806"/>
                  <a:pt x="-799" y="131047"/>
                  <a:pt x="3044" y="134891"/>
                </a:cubicBezTo>
                <a:cubicBezTo>
                  <a:pt x="6888" y="138734"/>
                  <a:pt x="13129" y="138734"/>
                  <a:pt x="16973" y="134891"/>
                </a:cubicBezTo>
                <a:lnTo>
                  <a:pt x="59190" y="92643"/>
                </a:lnTo>
                <a:lnTo>
                  <a:pt x="101437" y="134860"/>
                </a:lnTo>
                <a:cubicBezTo>
                  <a:pt x="105281" y="138704"/>
                  <a:pt x="111522" y="138704"/>
                  <a:pt x="115366" y="134860"/>
                </a:cubicBezTo>
                <a:cubicBezTo>
                  <a:pt x="119209" y="131017"/>
                  <a:pt x="119209" y="124775"/>
                  <a:pt x="115366" y="120931"/>
                </a:cubicBezTo>
                <a:lnTo>
                  <a:pt x="73118" y="78714"/>
                </a:lnTo>
                <a:lnTo>
                  <a:pt x="115335" y="36467"/>
                </a:lnTo>
                <a:cubicBezTo>
                  <a:pt x="119179" y="32623"/>
                  <a:pt x="119179" y="26382"/>
                  <a:pt x="115335" y="22538"/>
                </a:cubicBezTo>
                <a:cubicBezTo>
                  <a:pt x="111492" y="18695"/>
                  <a:pt x="105250" y="18695"/>
                  <a:pt x="101406" y="22538"/>
                </a:cubicBezTo>
                <a:lnTo>
                  <a:pt x="59190" y="64786"/>
                </a:lnTo>
                <a:lnTo>
                  <a:pt x="16942" y="22569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9" name="Text 7"/>
          <p:cNvSpPr/>
          <p:nvPr/>
        </p:nvSpPr>
        <p:spPr>
          <a:xfrm>
            <a:off x="985389" y="1842501"/>
            <a:ext cx="2160275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Before: Manual/Rule-Based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0594" y="2279803"/>
            <a:ext cx="91833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Inventory Policy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974319" y="2279803"/>
            <a:ext cx="909590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45 days of stock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0594" y="2559677"/>
            <a:ext cx="795891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Stockout Rate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21891" y="2559677"/>
            <a:ext cx="26238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0594" y="2839551"/>
            <a:ext cx="120695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Monthly Holding Cost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86261" y="2839551"/>
            <a:ext cx="60347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$450,000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0594" y="3136917"/>
            <a:ext cx="58598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Level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78674" y="3119425"/>
            <a:ext cx="349842" cy="209905"/>
          </a:xfrm>
          <a:custGeom>
            <a:avLst/>
            <a:gdLst/>
            <a:ahLst/>
            <a:cxnLst/>
            <a:rect l="l" t="t" r="r" b="b"/>
            <a:pathLst>
              <a:path w="349842" h="209905">
                <a:moveTo>
                  <a:pt x="34985" y="0"/>
                </a:moveTo>
                <a:lnTo>
                  <a:pt x="314857" y="0"/>
                </a:lnTo>
                <a:cubicBezTo>
                  <a:pt x="334179" y="0"/>
                  <a:pt x="349842" y="15663"/>
                  <a:pt x="349842" y="34985"/>
                </a:cubicBezTo>
                <a:lnTo>
                  <a:pt x="349842" y="174920"/>
                </a:lnTo>
                <a:cubicBezTo>
                  <a:pt x="349842" y="194242"/>
                  <a:pt x="334179" y="209905"/>
                  <a:pt x="314857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478674" y="3119425"/>
            <a:ext cx="402319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30594" y="3434283"/>
            <a:ext cx="88335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Speed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375270" y="3434283"/>
            <a:ext cx="516017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Reactive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85374" y="1612189"/>
            <a:ext cx="5655782" cy="2174852"/>
          </a:xfrm>
          <a:custGeom>
            <a:avLst/>
            <a:gdLst/>
            <a:ahLst/>
            <a:cxnLst/>
            <a:rect l="l" t="t" r="r" b="b"/>
            <a:pathLst>
              <a:path w="5655782" h="2174852">
                <a:moveTo>
                  <a:pt x="69965" y="0"/>
                </a:moveTo>
                <a:lnTo>
                  <a:pt x="5585817" y="0"/>
                </a:lnTo>
                <a:cubicBezTo>
                  <a:pt x="5624432" y="0"/>
                  <a:pt x="5655782" y="31350"/>
                  <a:pt x="5655782" y="69965"/>
                </a:cubicBezTo>
                <a:lnTo>
                  <a:pt x="5655782" y="2104887"/>
                </a:lnTo>
                <a:cubicBezTo>
                  <a:pt x="5655782" y="2143528"/>
                  <a:pt x="5624458" y="2174852"/>
                  <a:pt x="5585817" y="2174852"/>
                </a:cubicBezTo>
                <a:lnTo>
                  <a:pt x="69965" y="2174852"/>
                </a:lnTo>
                <a:cubicBezTo>
                  <a:pt x="31350" y="2174852"/>
                  <a:pt x="0" y="2143502"/>
                  <a:pt x="0" y="2104887"/>
                </a:cubicBezTo>
                <a:lnTo>
                  <a:pt x="0" y="69965"/>
                </a:lnTo>
                <a:cubicBezTo>
                  <a:pt x="0" y="31350"/>
                  <a:pt x="31350" y="0"/>
                  <a:pt x="6996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363211" y="1790024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471443" y="1886231"/>
            <a:ext cx="137750" cy="157429"/>
          </a:xfrm>
          <a:custGeom>
            <a:avLst/>
            <a:gdLst/>
            <a:ahLst/>
            <a:cxnLst/>
            <a:rect l="l" t="t" r="r" b="b"/>
            <a:pathLst>
              <a:path w="137750" h="157429">
                <a:moveTo>
                  <a:pt x="133692" y="21554"/>
                </a:moveTo>
                <a:cubicBezTo>
                  <a:pt x="138089" y="24752"/>
                  <a:pt x="139073" y="30902"/>
                  <a:pt x="135875" y="35299"/>
                </a:cubicBezTo>
                <a:lnTo>
                  <a:pt x="57160" y="143531"/>
                </a:lnTo>
                <a:cubicBezTo>
                  <a:pt x="55469" y="145868"/>
                  <a:pt x="52856" y="147313"/>
                  <a:pt x="49965" y="147559"/>
                </a:cubicBezTo>
                <a:cubicBezTo>
                  <a:pt x="47075" y="147805"/>
                  <a:pt x="44277" y="146729"/>
                  <a:pt x="42248" y="144699"/>
                </a:cubicBezTo>
                <a:lnTo>
                  <a:pt x="2890" y="105342"/>
                </a:lnTo>
                <a:cubicBezTo>
                  <a:pt x="-953" y="101499"/>
                  <a:pt x="-953" y="95257"/>
                  <a:pt x="2890" y="91413"/>
                </a:cubicBezTo>
                <a:cubicBezTo>
                  <a:pt x="6734" y="87570"/>
                  <a:pt x="12976" y="87570"/>
                  <a:pt x="16819" y="91413"/>
                </a:cubicBezTo>
                <a:lnTo>
                  <a:pt x="48028" y="122622"/>
                </a:lnTo>
                <a:lnTo>
                  <a:pt x="119978" y="23707"/>
                </a:lnTo>
                <a:cubicBezTo>
                  <a:pt x="123176" y="19310"/>
                  <a:pt x="129325" y="18326"/>
                  <a:pt x="133722" y="2152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4" name="Text 22"/>
          <p:cNvSpPr/>
          <p:nvPr/>
        </p:nvSpPr>
        <p:spPr>
          <a:xfrm>
            <a:off x="6818005" y="1842501"/>
            <a:ext cx="1469337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After: AI-Powered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63211" y="2279803"/>
            <a:ext cx="91833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Inventory Policy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789990" y="2279803"/>
            <a:ext cx="92708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 days of stock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63211" y="2559677"/>
            <a:ext cx="795891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Stockout Rate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493318" y="2559677"/>
            <a:ext cx="227397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5%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363211" y="2839551"/>
            <a:ext cx="120695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Monthly Holding Cost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130904" y="2839551"/>
            <a:ext cx="58598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$406,500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63211" y="3136917"/>
            <a:ext cx="58598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Level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897493" y="3119425"/>
            <a:ext cx="760907" cy="209905"/>
          </a:xfrm>
          <a:custGeom>
            <a:avLst/>
            <a:gdLst/>
            <a:ahLst/>
            <a:cxnLst/>
            <a:rect l="l" t="t" r="r" b="b"/>
            <a:pathLst>
              <a:path w="760907" h="209905">
                <a:moveTo>
                  <a:pt x="34985" y="0"/>
                </a:moveTo>
                <a:lnTo>
                  <a:pt x="725922" y="0"/>
                </a:lnTo>
                <a:cubicBezTo>
                  <a:pt x="745243" y="0"/>
                  <a:pt x="760907" y="15663"/>
                  <a:pt x="760907" y="34985"/>
                </a:cubicBezTo>
                <a:lnTo>
                  <a:pt x="760907" y="174920"/>
                </a:lnTo>
                <a:cubicBezTo>
                  <a:pt x="760907" y="194242"/>
                  <a:pt x="745243" y="209905"/>
                  <a:pt x="725922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897493" y="3119425"/>
            <a:ext cx="813383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 (95% SL)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63211" y="3434283"/>
            <a:ext cx="88335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Speed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166890" y="3434283"/>
            <a:ext cx="551001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52758" y="3932811"/>
            <a:ext cx="2760838" cy="1055357"/>
          </a:xfrm>
          <a:custGeom>
            <a:avLst/>
            <a:gdLst/>
            <a:ahLst/>
            <a:cxnLst/>
            <a:rect l="l" t="t" r="r" b="b"/>
            <a:pathLst>
              <a:path w="2760838" h="1055357">
                <a:moveTo>
                  <a:pt x="69970" y="0"/>
                </a:moveTo>
                <a:lnTo>
                  <a:pt x="2690868" y="0"/>
                </a:lnTo>
                <a:cubicBezTo>
                  <a:pt x="2729511" y="0"/>
                  <a:pt x="2760838" y="31327"/>
                  <a:pt x="2760838" y="69970"/>
                </a:cubicBezTo>
                <a:lnTo>
                  <a:pt x="2760838" y="985387"/>
                </a:lnTo>
                <a:cubicBezTo>
                  <a:pt x="2760838" y="1024031"/>
                  <a:pt x="2729511" y="1055357"/>
                  <a:pt x="2690868" y="1055357"/>
                </a:cubicBezTo>
                <a:lnTo>
                  <a:pt x="69970" y="1055357"/>
                </a:lnTo>
                <a:cubicBezTo>
                  <a:pt x="31327" y="1055357"/>
                  <a:pt x="0" y="1024031"/>
                  <a:pt x="0" y="985387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1654918" y="4075661"/>
            <a:ext cx="157429" cy="209905"/>
          </a:xfrm>
          <a:custGeom>
            <a:avLst/>
            <a:gdLst/>
            <a:ahLst/>
            <a:cxnLst/>
            <a:rect l="l" t="t" r="r" b="b"/>
            <a:pathLst>
              <a:path w="157429" h="209905">
                <a:moveTo>
                  <a:pt x="69449" y="206052"/>
                </a:moveTo>
                <a:cubicBezTo>
                  <a:pt x="74574" y="211176"/>
                  <a:pt x="82896" y="211176"/>
                  <a:pt x="88021" y="206052"/>
                </a:cubicBezTo>
                <a:lnTo>
                  <a:pt x="153616" y="140456"/>
                </a:lnTo>
                <a:cubicBezTo>
                  <a:pt x="158741" y="135332"/>
                  <a:pt x="158741" y="127009"/>
                  <a:pt x="153616" y="121884"/>
                </a:cubicBezTo>
                <a:cubicBezTo>
                  <a:pt x="148492" y="116760"/>
                  <a:pt x="140169" y="116760"/>
                  <a:pt x="135045" y="121884"/>
                </a:cubicBezTo>
                <a:lnTo>
                  <a:pt x="91834" y="165095"/>
                </a:lnTo>
                <a:lnTo>
                  <a:pt x="91834" y="13119"/>
                </a:lnTo>
                <a:cubicBezTo>
                  <a:pt x="91834" y="5863"/>
                  <a:pt x="85971" y="0"/>
                  <a:pt x="78714" y="0"/>
                </a:cubicBezTo>
                <a:cubicBezTo>
                  <a:pt x="71458" y="0"/>
                  <a:pt x="65595" y="5863"/>
                  <a:pt x="65595" y="13119"/>
                </a:cubicBezTo>
                <a:lnTo>
                  <a:pt x="65595" y="165095"/>
                </a:lnTo>
                <a:lnTo>
                  <a:pt x="22384" y="121884"/>
                </a:lnTo>
                <a:cubicBezTo>
                  <a:pt x="17260" y="116760"/>
                  <a:pt x="8937" y="116760"/>
                  <a:pt x="3813" y="121884"/>
                </a:cubicBezTo>
                <a:cubicBezTo>
                  <a:pt x="-1312" y="127009"/>
                  <a:pt x="-1312" y="135332"/>
                  <a:pt x="3813" y="140456"/>
                </a:cubicBezTo>
                <a:lnTo>
                  <a:pt x="69408" y="206052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8" name="Text 36"/>
          <p:cNvSpPr/>
          <p:nvPr/>
        </p:nvSpPr>
        <p:spPr>
          <a:xfrm>
            <a:off x="430014" y="4355535"/>
            <a:ext cx="2606324" cy="314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6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33%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64999" y="4670393"/>
            <a:ext cx="253635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Inventory Reduction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260274" y="3932811"/>
            <a:ext cx="2760838" cy="1055357"/>
          </a:xfrm>
          <a:custGeom>
            <a:avLst/>
            <a:gdLst/>
            <a:ahLst/>
            <a:cxnLst/>
            <a:rect l="l" t="t" r="r" b="b"/>
            <a:pathLst>
              <a:path w="2760838" h="1055357">
                <a:moveTo>
                  <a:pt x="69970" y="0"/>
                </a:moveTo>
                <a:lnTo>
                  <a:pt x="2690868" y="0"/>
                </a:lnTo>
                <a:cubicBezTo>
                  <a:pt x="2729511" y="0"/>
                  <a:pt x="2760838" y="31327"/>
                  <a:pt x="2760838" y="69970"/>
                </a:cubicBezTo>
                <a:lnTo>
                  <a:pt x="2760838" y="985387"/>
                </a:lnTo>
                <a:cubicBezTo>
                  <a:pt x="2760838" y="1024031"/>
                  <a:pt x="2729511" y="1055357"/>
                  <a:pt x="2690868" y="1055357"/>
                </a:cubicBezTo>
                <a:lnTo>
                  <a:pt x="69970" y="1055357"/>
                </a:lnTo>
                <a:cubicBezTo>
                  <a:pt x="31327" y="1055357"/>
                  <a:pt x="0" y="1024031"/>
                  <a:pt x="0" y="985387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4562434" y="4075661"/>
            <a:ext cx="157429" cy="209905"/>
          </a:xfrm>
          <a:custGeom>
            <a:avLst/>
            <a:gdLst/>
            <a:ahLst/>
            <a:cxnLst/>
            <a:rect l="l" t="t" r="r" b="b"/>
            <a:pathLst>
              <a:path w="157429" h="209905">
                <a:moveTo>
                  <a:pt x="69449" y="206052"/>
                </a:moveTo>
                <a:cubicBezTo>
                  <a:pt x="74574" y="211176"/>
                  <a:pt x="82896" y="211176"/>
                  <a:pt x="88021" y="206052"/>
                </a:cubicBezTo>
                <a:lnTo>
                  <a:pt x="153616" y="140456"/>
                </a:lnTo>
                <a:cubicBezTo>
                  <a:pt x="158741" y="135332"/>
                  <a:pt x="158741" y="127009"/>
                  <a:pt x="153616" y="121884"/>
                </a:cubicBezTo>
                <a:cubicBezTo>
                  <a:pt x="148492" y="116760"/>
                  <a:pt x="140169" y="116760"/>
                  <a:pt x="135045" y="121884"/>
                </a:cubicBezTo>
                <a:lnTo>
                  <a:pt x="91834" y="165095"/>
                </a:lnTo>
                <a:lnTo>
                  <a:pt x="91834" y="13119"/>
                </a:lnTo>
                <a:cubicBezTo>
                  <a:pt x="91834" y="5863"/>
                  <a:pt x="85971" y="0"/>
                  <a:pt x="78714" y="0"/>
                </a:cubicBezTo>
                <a:cubicBezTo>
                  <a:pt x="71458" y="0"/>
                  <a:pt x="65595" y="5863"/>
                  <a:pt x="65595" y="13119"/>
                </a:cubicBezTo>
                <a:lnTo>
                  <a:pt x="65595" y="165095"/>
                </a:lnTo>
                <a:lnTo>
                  <a:pt x="22384" y="121884"/>
                </a:lnTo>
                <a:cubicBezTo>
                  <a:pt x="17260" y="116760"/>
                  <a:pt x="8937" y="116760"/>
                  <a:pt x="3813" y="121884"/>
                </a:cubicBezTo>
                <a:cubicBezTo>
                  <a:pt x="-1312" y="127009"/>
                  <a:pt x="-1312" y="135332"/>
                  <a:pt x="3813" y="140456"/>
                </a:cubicBezTo>
                <a:lnTo>
                  <a:pt x="69408" y="206052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2" name="Text 40"/>
          <p:cNvSpPr/>
          <p:nvPr/>
        </p:nvSpPr>
        <p:spPr>
          <a:xfrm>
            <a:off x="3337531" y="4355535"/>
            <a:ext cx="2606324" cy="314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66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67%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3372515" y="4670393"/>
            <a:ext cx="253635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Stockout Reduction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67882" y="3932811"/>
            <a:ext cx="2760838" cy="1055357"/>
          </a:xfrm>
          <a:custGeom>
            <a:avLst/>
            <a:gdLst/>
            <a:ahLst/>
            <a:cxnLst/>
            <a:rect l="l" t="t" r="r" b="b"/>
            <a:pathLst>
              <a:path w="2760838" h="1055357">
                <a:moveTo>
                  <a:pt x="69970" y="0"/>
                </a:moveTo>
                <a:lnTo>
                  <a:pt x="2690868" y="0"/>
                </a:lnTo>
                <a:cubicBezTo>
                  <a:pt x="2729511" y="0"/>
                  <a:pt x="2760838" y="31327"/>
                  <a:pt x="2760838" y="69970"/>
                </a:cubicBezTo>
                <a:lnTo>
                  <a:pt x="2760838" y="985387"/>
                </a:lnTo>
                <a:cubicBezTo>
                  <a:pt x="2760838" y="1024031"/>
                  <a:pt x="2729511" y="1055357"/>
                  <a:pt x="2690868" y="1055357"/>
                </a:cubicBezTo>
                <a:lnTo>
                  <a:pt x="69970" y="1055357"/>
                </a:lnTo>
                <a:cubicBezTo>
                  <a:pt x="31327" y="1055357"/>
                  <a:pt x="0" y="1024031"/>
                  <a:pt x="0" y="985387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7483161" y="4075661"/>
            <a:ext cx="131191" cy="209905"/>
          </a:xfrm>
          <a:custGeom>
            <a:avLst/>
            <a:gdLst/>
            <a:ahLst/>
            <a:cxnLst/>
            <a:rect l="l" t="t" r="r" b="b"/>
            <a:pathLst>
              <a:path w="131191" h="209905">
                <a:moveTo>
                  <a:pt x="55756" y="9839"/>
                </a:moveTo>
                <a:cubicBezTo>
                  <a:pt x="55756" y="4387"/>
                  <a:pt x="60143" y="0"/>
                  <a:pt x="65595" y="0"/>
                </a:cubicBezTo>
                <a:cubicBezTo>
                  <a:pt x="71048" y="0"/>
                  <a:pt x="75435" y="4387"/>
                  <a:pt x="75435" y="9839"/>
                </a:cubicBezTo>
                <a:lnTo>
                  <a:pt x="75435" y="26238"/>
                </a:lnTo>
                <a:lnTo>
                  <a:pt x="98393" y="26238"/>
                </a:lnTo>
                <a:cubicBezTo>
                  <a:pt x="105650" y="26238"/>
                  <a:pt x="111512" y="32101"/>
                  <a:pt x="111512" y="39357"/>
                </a:cubicBezTo>
                <a:cubicBezTo>
                  <a:pt x="111512" y="46614"/>
                  <a:pt x="105650" y="52476"/>
                  <a:pt x="98393" y="52476"/>
                </a:cubicBezTo>
                <a:lnTo>
                  <a:pt x="51287" y="52476"/>
                </a:lnTo>
                <a:cubicBezTo>
                  <a:pt x="41079" y="52476"/>
                  <a:pt x="32798" y="60758"/>
                  <a:pt x="32798" y="70966"/>
                </a:cubicBezTo>
                <a:cubicBezTo>
                  <a:pt x="32798" y="80190"/>
                  <a:pt x="39562" y="87980"/>
                  <a:pt x="48664" y="89292"/>
                </a:cubicBezTo>
                <a:lnTo>
                  <a:pt x="86217" y="94662"/>
                </a:lnTo>
                <a:cubicBezTo>
                  <a:pt x="108273" y="97819"/>
                  <a:pt x="124631" y="116678"/>
                  <a:pt x="124631" y="138939"/>
                </a:cubicBezTo>
                <a:cubicBezTo>
                  <a:pt x="124631" y="163661"/>
                  <a:pt x="104584" y="183667"/>
                  <a:pt x="79903" y="183667"/>
                </a:cubicBezTo>
                <a:lnTo>
                  <a:pt x="75435" y="183667"/>
                </a:lnTo>
                <a:lnTo>
                  <a:pt x="75435" y="200066"/>
                </a:lnTo>
                <a:cubicBezTo>
                  <a:pt x="75435" y="205519"/>
                  <a:pt x="71048" y="209905"/>
                  <a:pt x="65595" y="209905"/>
                </a:cubicBezTo>
                <a:cubicBezTo>
                  <a:pt x="60143" y="209905"/>
                  <a:pt x="55756" y="205519"/>
                  <a:pt x="55756" y="200066"/>
                </a:cubicBezTo>
                <a:lnTo>
                  <a:pt x="55756" y="183667"/>
                </a:lnTo>
                <a:lnTo>
                  <a:pt x="26238" y="183667"/>
                </a:lnTo>
                <a:cubicBezTo>
                  <a:pt x="18982" y="183667"/>
                  <a:pt x="13119" y="177805"/>
                  <a:pt x="13119" y="170548"/>
                </a:cubicBezTo>
                <a:cubicBezTo>
                  <a:pt x="13119" y="163292"/>
                  <a:pt x="18982" y="157429"/>
                  <a:pt x="26238" y="157429"/>
                </a:cubicBezTo>
                <a:lnTo>
                  <a:pt x="79903" y="157429"/>
                </a:lnTo>
                <a:cubicBezTo>
                  <a:pt x="90112" y="157429"/>
                  <a:pt x="98393" y="149148"/>
                  <a:pt x="98393" y="138939"/>
                </a:cubicBezTo>
                <a:cubicBezTo>
                  <a:pt x="98393" y="129715"/>
                  <a:pt x="91629" y="121925"/>
                  <a:pt x="82527" y="120614"/>
                </a:cubicBezTo>
                <a:lnTo>
                  <a:pt x="44974" y="115243"/>
                </a:lnTo>
                <a:cubicBezTo>
                  <a:pt x="22917" y="112127"/>
                  <a:pt x="6560" y="93227"/>
                  <a:pt x="6560" y="70966"/>
                </a:cubicBezTo>
                <a:cubicBezTo>
                  <a:pt x="6560" y="46286"/>
                  <a:pt x="26607" y="26238"/>
                  <a:pt x="51287" y="26238"/>
                </a:cubicBezTo>
                <a:lnTo>
                  <a:pt x="55756" y="26238"/>
                </a:lnTo>
                <a:lnTo>
                  <a:pt x="55756" y="9839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6" name="Text 44"/>
          <p:cNvSpPr/>
          <p:nvPr/>
        </p:nvSpPr>
        <p:spPr>
          <a:xfrm>
            <a:off x="6245139" y="4355535"/>
            <a:ext cx="2606324" cy="314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66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$43K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280123" y="4670393"/>
            <a:ext cx="253635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Monthly Cost Savings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075399" y="3932811"/>
            <a:ext cx="2760838" cy="1055357"/>
          </a:xfrm>
          <a:custGeom>
            <a:avLst/>
            <a:gdLst/>
            <a:ahLst/>
            <a:cxnLst/>
            <a:rect l="l" t="t" r="r" b="b"/>
            <a:pathLst>
              <a:path w="2760838" h="1055357">
                <a:moveTo>
                  <a:pt x="69970" y="0"/>
                </a:moveTo>
                <a:lnTo>
                  <a:pt x="2690868" y="0"/>
                </a:lnTo>
                <a:cubicBezTo>
                  <a:pt x="2729511" y="0"/>
                  <a:pt x="2760838" y="31327"/>
                  <a:pt x="2760838" y="69970"/>
                </a:cubicBezTo>
                <a:lnTo>
                  <a:pt x="2760838" y="985387"/>
                </a:lnTo>
                <a:cubicBezTo>
                  <a:pt x="2760838" y="1024031"/>
                  <a:pt x="2729511" y="1055357"/>
                  <a:pt x="2690868" y="1055357"/>
                </a:cubicBezTo>
                <a:lnTo>
                  <a:pt x="69970" y="1055357"/>
                </a:lnTo>
                <a:cubicBezTo>
                  <a:pt x="31327" y="1055357"/>
                  <a:pt x="0" y="1024031"/>
                  <a:pt x="0" y="985387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 w="846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10351321" y="4075661"/>
            <a:ext cx="209905" cy="209905"/>
          </a:xfrm>
          <a:custGeom>
            <a:avLst/>
            <a:gdLst/>
            <a:ahLst/>
            <a:cxnLst/>
            <a:rect l="l" t="t" r="r" b="b"/>
            <a:pathLst>
              <a:path w="209905" h="209905">
                <a:moveTo>
                  <a:pt x="27017" y="93678"/>
                </a:moveTo>
                <a:cubicBezTo>
                  <a:pt x="32470" y="55551"/>
                  <a:pt x="65308" y="26238"/>
                  <a:pt x="104953" y="26238"/>
                </a:cubicBezTo>
                <a:cubicBezTo>
                  <a:pt x="126681" y="26238"/>
                  <a:pt x="146360" y="35053"/>
                  <a:pt x="160627" y="49279"/>
                </a:cubicBezTo>
                <a:cubicBezTo>
                  <a:pt x="160709" y="49361"/>
                  <a:pt x="160791" y="49443"/>
                  <a:pt x="160873" y="49525"/>
                </a:cubicBezTo>
                <a:lnTo>
                  <a:pt x="163989" y="52476"/>
                </a:lnTo>
                <a:lnTo>
                  <a:pt x="144351" y="52476"/>
                </a:lnTo>
                <a:cubicBezTo>
                  <a:pt x="137094" y="52476"/>
                  <a:pt x="131232" y="58339"/>
                  <a:pt x="131232" y="65595"/>
                </a:cubicBezTo>
                <a:cubicBezTo>
                  <a:pt x="131232" y="72852"/>
                  <a:pt x="137094" y="78714"/>
                  <a:pt x="144351" y="78714"/>
                </a:cubicBezTo>
                <a:lnTo>
                  <a:pt x="196827" y="78714"/>
                </a:lnTo>
                <a:cubicBezTo>
                  <a:pt x="204084" y="78714"/>
                  <a:pt x="209946" y="72852"/>
                  <a:pt x="209946" y="65595"/>
                </a:cubicBezTo>
                <a:lnTo>
                  <a:pt x="209946" y="13119"/>
                </a:lnTo>
                <a:cubicBezTo>
                  <a:pt x="209946" y="5863"/>
                  <a:pt x="204084" y="0"/>
                  <a:pt x="196827" y="0"/>
                </a:cubicBezTo>
                <a:cubicBezTo>
                  <a:pt x="189571" y="0"/>
                  <a:pt x="183708" y="5863"/>
                  <a:pt x="183708" y="13119"/>
                </a:cubicBezTo>
                <a:lnTo>
                  <a:pt x="183708" y="35012"/>
                </a:lnTo>
                <a:lnTo>
                  <a:pt x="179075" y="30625"/>
                </a:lnTo>
                <a:cubicBezTo>
                  <a:pt x="160094" y="11725"/>
                  <a:pt x="133856" y="0"/>
                  <a:pt x="104953" y="0"/>
                </a:cubicBezTo>
                <a:cubicBezTo>
                  <a:pt x="52066" y="0"/>
                  <a:pt x="8322" y="39111"/>
                  <a:pt x="1066" y="89989"/>
                </a:cubicBezTo>
                <a:cubicBezTo>
                  <a:pt x="41" y="97163"/>
                  <a:pt x="5002" y="103805"/>
                  <a:pt x="12176" y="104830"/>
                </a:cubicBezTo>
                <a:cubicBezTo>
                  <a:pt x="19351" y="105855"/>
                  <a:pt x="25992" y="100853"/>
                  <a:pt x="27017" y="93719"/>
                </a:cubicBezTo>
                <a:close/>
                <a:moveTo>
                  <a:pt x="208839" y="119917"/>
                </a:moveTo>
                <a:cubicBezTo>
                  <a:pt x="209864" y="112742"/>
                  <a:pt x="204863" y="106101"/>
                  <a:pt x="197729" y="105076"/>
                </a:cubicBezTo>
                <a:cubicBezTo>
                  <a:pt x="190596" y="104051"/>
                  <a:pt x="183913" y="109052"/>
                  <a:pt x="182888" y="116186"/>
                </a:cubicBezTo>
                <a:cubicBezTo>
                  <a:pt x="177436" y="154313"/>
                  <a:pt x="144597" y="183626"/>
                  <a:pt x="104953" y="183626"/>
                </a:cubicBezTo>
                <a:cubicBezTo>
                  <a:pt x="83224" y="183626"/>
                  <a:pt x="63546" y="174812"/>
                  <a:pt x="49279" y="160586"/>
                </a:cubicBezTo>
                <a:cubicBezTo>
                  <a:pt x="49197" y="160504"/>
                  <a:pt x="49115" y="160422"/>
                  <a:pt x="49033" y="160340"/>
                </a:cubicBezTo>
                <a:lnTo>
                  <a:pt x="45917" y="157388"/>
                </a:lnTo>
                <a:lnTo>
                  <a:pt x="65554" y="157388"/>
                </a:lnTo>
                <a:cubicBezTo>
                  <a:pt x="72811" y="157388"/>
                  <a:pt x="78673" y="151525"/>
                  <a:pt x="78673" y="144269"/>
                </a:cubicBezTo>
                <a:cubicBezTo>
                  <a:pt x="78673" y="137012"/>
                  <a:pt x="72811" y="131150"/>
                  <a:pt x="65554" y="131150"/>
                </a:cubicBezTo>
                <a:lnTo>
                  <a:pt x="13119" y="131191"/>
                </a:lnTo>
                <a:cubicBezTo>
                  <a:pt x="9634" y="131191"/>
                  <a:pt x="6273" y="132585"/>
                  <a:pt x="3813" y="135086"/>
                </a:cubicBezTo>
                <a:cubicBezTo>
                  <a:pt x="1353" y="137586"/>
                  <a:pt x="-41" y="140907"/>
                  <a:pt x="0" y="144433"/>
                </a:cubicBezTo>
                <a:lnTo>
                  <a:pt x="410" y="196499"/>
                </a:lnTo>
                <a:cubicBezTo>
                  <a:pt x="451" y="203756"/>
                  <a:pt x="6396" y="209577"/>
                  <a:pt x="13652" y="209495"/>
                </a:cubicBezTo>
                <a:cubicBezTo>
                  <a:pt x="20909" y="209413"/>
                  <a:pt x="26730" y="203510"/>
                  <a:pt x="26648" y="196253"/>
                </a:cubicBezTo>
                <a:lnTo>
                  <a:pt x="26484" y="175140"/>
                </a:lnTo>
                <a:lnTo>
                  <a:pt x="30871" y="179280"/>
                </a:lnTo>
                <a:cubicBezTo>
                  <a:pt x="49853" y="198180"/>
                  <a:pt x="76050" y="209905"/>
                  <a:pt x="104953" y="209905"/>
                </a:cubicBezTo>
                <a:cubicBezTo>
                  <a:pt x="157839" y="209905"/>
                  <a:pt x="201583" y="170794"/>
                  <a:pt x="208839" y="119917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0" name="Text 48"/>
          <p:cNvSpPr/>
          <p:nvPr/>
        </p:nvSpPr>
        <p:spPr>
          <a:xfrm>
            <a:off x="9152655" y="4355535"/>
            <a:ext cx="2606324" cy="314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66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12x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187640" y="4670393"/>
            <a:ext cx="253635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Inventory Turns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52758" y="5133933"/>
            <a:ext cx="5655782" cy="1720057"/>
          </a:xfrm>
          <a:custGeom>
            <a:avLst/>
            <a:gdLst/>
            <a:ahLst/>
            <a:cxnLst/>
            <a:rect l="l" t="t" r="r" b="b"/>
            <a:pathLst>
              <a:path w="5655782" h="1720057">
                <a:moveTo>
                  <a:pt x="69972" y="0"/>
                </a:moveTo>
                <a:lnTo>
                  <a:pt x="5585810" y="0"/>
                </a:lnTo>
                <a:cubicBezTo>
                  <a:pt x="5624454" y="0"/>
                  <a:pt x="5655782" y="31328"/>
                  <a:pt x="5655782" y="69972"/>
                </a:cubicBezTo>
                <a:lnTo>
                  <a:pt x="5655782" y="1650085"/>
                </a:lnTo>
                <a:cubicBezTo>
                  <a:pt x="5655782" y="1688730"/>
                  <a:pt x="5624454" y="1720057"/>
                  <a:pt x="5585810" y="1720057"/>
                </a:cubicBezTo>
                <a:lnTo>
                  <a:pt x="69972" y="1720057"/>
                </a:lnTo>
                <a:cubicBezTo>
                  <a:pt x="31328" y="1720057"/>
                  <a:pt x="0" y="1688730"/>
                  <a:pt x="0" y="1650085"/>
                </a:cubicBezTo>
                <a:lnTo>
                  <a:pt x="0" y="69972"/>
                </a:lnTo>
                <a:cubicBezTo>
                  <a:pt x="0" y="31353"/>
                  <a:pt x="31353" y="0"/>
                  <a:pt x="69972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530594" y="5364248"/>
            <a:ext cx="1355638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Annual ROI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4391339" y="5311772"/>
            <a:ext cx="1591782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9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$520,000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30594" y="5854027"/>
            <a:ext cx="104953" cy="104953"/>
          </a:xfrm>
          <a:custGeom>
            <a:avLst/>
            <a:gdLst/>
            <a:ahLst/>
            <a:cxnLst/>
            <a:rect l="l" t="t" r="r" b="b"/>
            <a:pathLst>
              <a:path w="104953" h="104953">
                <a:moveTo>
                  <a:pt x="52476" y="0"/>
                </a:moveTo>
                <a:lnTo>
                  <a:pt x="52476" y="0"/>
                </a:lnTo>
                <a:cubicBezTo>
                  <a:pt x="81439" y="0"/>
                  <a:pt x="104953" y="23514"/>
                  <a:pt x="104953" y="52476"/>
                </a:cubicBezTo>
                <a:lnTo>
                  <a:pt x="104953" y="52476"/>
                </a:lnTo>
                <a:cubicBezTo>
                  <a:pt x="104953" y="81439"/>
                  <a:pt x="81439" y="104953"/>
                  <a:pt x="52476" y="104953"/>
                </a:cubicBezTo>
                <a:lnTo>
                  <a:pt x="52476" y="104953"/>
                </a:lnTo>
                <a:cubicBezTo>
                  <a:pt x="23514" y="104953"/>
                  <a:pt x="0" y="81439"/>
                  <a:pt x="0" y="52476"/>
                </a:cubicBezTo>
                <a:lnTo>
                  <a:pt x="0" y="52476"/>
                </a:lnTo>
                <a:cubicBezTo>
                  <a:pt x="0" y="23514"/>
                  <a:pt x="23514" y="0"/>
                  <a:pt x="52476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6" name="Text 54"/>
          <p:cNvSpPr/>
          <p:nvPr/>
        </p:nvSpPr>
        <p:spPr>
          <a:xfrm>
            <a:off x="705515" y="5819043"/>
            <a:ext cx="1171971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Holding Cost Savings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876837" y="5842369"/>
            <a:ext cx="589994" cy="134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964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$295,000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518670" y="5859861"/>
            <a:ext cx="308116" cy="116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8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(57%)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30594" y="6116409"/>
            <a:ext cx="5300109" cy="69968"/>
          </a:xfrm>
          <a:custGeom>
            <a:avLst/>
            <a:gdLst/>
            <a:ahLst/>
            <a:cxnLst/>
            <a:rect l="l" t="t" r="r" b="b"/>
            <a:pathLst>
              <a:path w="5300109" h="69968">
                <a:moveTo>
                  <a:pt x="34984" y="0"/>
                </a:moveTo>
                <a:lnTo>
                  <a:pt x="5265125" y="0"/>
                </a:lnTo>
                <a:cubicBezTo>
                  <a:pt x="5284446" y="0"/>
                  <a:pt x="5300109" y="15663"/>
                  <a:pt x="5300109" y="34984"/>
                </a:cubicBezTo>
                <a:lnTo>
                  <a:pt x="5300109" y="34984"/>
                </a:lnTo>
                <a:cubicBezTo>
                  <a:pt x="5300109" y="54305"/>
                  <a:pt x="5284446" y="69968"/>
                  <a:pt x="5265125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60" name="Shape 58"/>
          <p:cNvSpPr/>
          <p:nvPr/>
        </p:nvSpPr>
        <p:spPr>
          <a:xfrm>
            <a:off x="530594" y="6116409"/>
            <a:ext cx="3017389" cy="69968"/>
          </a:xfrm>
          <a:custGeom>
            <a:avLst/>
            <a:gdLst/>
            <a:ahLst/>
            <a:cxnLst/>
            <a:rect l="l" t="t" r="r" b="b"/>
            <a:pathLst>
              <a:path w="3017389" h="69968">
                <a:moveTo>
                  <a:pt x="34984" y="0"/>
                </a:moveTo>
                <a:lnTo>
                  <a:pt x="2982405" y="0"/>
                </a:lnTo>
                <a:cubicBezTo>
                  <a:pt x="3001726" y="0"/>
                  <a:pt x="3017389" y="15663"/>
                  <a:pt x="3017389" y="34984"/>
                </a:cubicBezTo>
                <a:lnTo>
                  <a:pt x="3017389" y="34984"/>
                </a:lnTo>
                <a:cubicBezTo>
                  <a:pt x="3017389" y="54305"/>
                  <a:pt x="3001726" y="69968"/>
                  <a:pt x="2982405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1" name="Shape 59"/>
          <p:cNvSpPr/>
          <p:nvPr/>
        </p:nvSpPr>
        <p:spPr>
          <a:xfrm>
            <a:off x="530594" y="6343806"/>
            <a:ext cx="104953" cy="104953"/>
          </a:xfrm>
          <a:custGeom>
            <a:avLst/>
            <a:gdLst/>
            <a:ahLst/>
            <a:cxnLst/>
            <a:rect l="l" t="t" r="r" b="b"/>
            <a:pathLst>
              <a:path w="104953" h="104953">
                <a:moveTo>
                  <a:pt x="52476" y="0"/>
                </a:moveTo>
                <a:lnTo>
                  <a:pt x="52476" y="0"/>
                </a:lnTo>
                <a:cubicBezTo>
                  <a:pt x="81439" y="0"/>
                  <a:pt x="104953" y="23514"/>
                  <a:pt x="104953" y="52476"/>
                </a:cubicBezTo>
                <a:lnTo>
                  <a:pt x="104953" y="52476"/>
                </a:lnTo>
                <a:cubicBezTo>
                  <a:pt x="104953" y="81439"/>
                  <a:pt x="81439" y="104953"/>
                  <a:pt x="52476" y="104953"/>
                </a:cubicBezTo>
                <a:lnTo>
                  <a:pt x="52476" y="104953"/>
                </a:lnTo>
                <a:cubicBezTo>
                  <a:pt x="23514" y="104953"/>
                  <a:pt x="0" y="81439"/>
                  <a:pt x="0" y="52476"/>
                </a:cubicBezTo>
                <a:lnTo>
                  <a:pt x="0" y="52476"/>
                </a:lnTo>
                <a:cubicBezTo>
                  <a:pt x="0" y="23514"/>
                  <a:pt x="23514" y="0"/>
                  <a:pt x="52476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2" name="Text 60"/>
          <p:cNvSpPr/>
          <p:nvPr/>
        </p:nvSpPr>
        <p:spPr>
          <a:xfrm>
            <a:off x="705515" y="6308822"/>
            <a:ext cx="1128241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Stockout Prevention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4877110" y="6332148"/>
            <a:ext cx="584710" cy="134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964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$225,000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5513659" y="6349640"/>
            <a:ext cx="313127" cy="116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8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(43%)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530594" y="6606188"/>
            <a:ext cx="5300109" cy="69968"/>
          </a:xfrm>
          <a:custGeom>
            <a:avLst/>
            <a:gdLst/>
            <a:ahLst/>
            <a:cxnLst/>
            <a:rect l="l" t="t" r="r" b="b"/>
            <a:pathLst>
              <a:path w="5300109" h="69968">
                <a:moveTo>
                  <a:pt x="34984" y="0"/>
                </a:moveTo>
                <a:lnTo>
                  <a:pt x="5265125" y="0"/>
                </a:lnTo>
                <a:cubicBezTo>
                  <a:pt x="5284446" y="0"/>
                  <a:pt x="5300109" y="15663"/>
                  <a:pt x="5300109" y="34984"/>
                </a:cubicBezTo>
                <a:lnTo>
                  <a:pt x="5300109" y="34984"/>
                </a:lnTo>
                <a:cubicBezTo>
                  <a:pt x="5300109" y="54305"/>
                  <a:pt x="5284446" y="69968"/>
                  <a:pt x="5265125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66" name="Shape 64"/>
          <p:cNvSpPr/>
          <p:nvPr/>
        </p:nvSpPr>
        <p:spPr>
          <a:xfrm>
            <a:off x="530594" y="6606188"/>
            <a:ext cx="2273974" cy="69968"/>
          </a:xfrm>
          <a:custGeom>
            <a:avLst/>
            <a:gdLst/>
            <a:ahLst/>
            <a:cxnLst/>
            <a:rect l="l" t="t" r="r" b="b"/>
            <a:pathLst>
              <a:path w="2273974" h="69968">
                <a:moveTo>
                  <a:pt x="34984" y="0"/>
                </a:moveTo>
                <a:lnTo>
                  <a:pt x="2238990" y="0"/>
                </a:lnTo>
                <a:cubicBezTo>
                  <a:pt x="2258311" y="0"/>
                  <a:pt x="2273974" y="15663"/>
                  <a:pt x="2273974" y="34984"/>
                </a:cubicBezTo>
                <a:lnTo>
                  <a:pt x="2273974" y="34984"/>
                </a:lnTo>
                <a:cubicBezTo>
                  <a:pt x="2273974" y="54305"/>
                  <a:pt x="2258311" y="69968"/>
                  <a:pt x="2238990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7" name="Shape 65"/>
          <p:cNvSpPr/>
          <p:nvPr/>
        </p:nvSpPr>
        <p:spPr>
          <a:xfrm>
            <a:off x="6185374" y="5133933"/>
            <a:ext cx="5655782" cy="1720057"/>
          </a:xfrm>
          <a:custGeom>
            <a:avLst/>
            <a:gdLst/>
            <a:ahLst/>
            <a:cxnLst/>
            <a:rect l="l" t="t" r="r" b="b"/>
            <a:pathLst>
              <a:path w="5655782" h="1720057">
                <a:moveTo>
                  <a:pt x="69972" y="0"/>
                </a:moveTo>
                <a:lnTo>
                  <a:pt x="5585810" y="0"/>
                </a:lnTo>
                <a:cubicBezTo>
                  <a:pt x="5624454" y="0"/>
                  <a:pt x="5655782" y="31328"/>
                  <a:pt x="5655782" y="69972"/>
                </a:cubicBezTo>
                <a:lnTo>
                  <a:pt x="5655782" y="1650085"/>
                </a:lnTo>
                <a:cubicBezTo>
                  <a:pt x="5655782" y="1688730"/>
                  <a:pt x="5624454" y="1720057"/>
                  <a:pt x="5585810" y="1720057"/>
                </a:cubicBezTo>
                <a:lnTo>
                  <a:pt x="69972" y="1720057"/>
                </a:lnTo>
                <a:cubicBezTo>
                  <a:pt x="31328" y="1720057"/>
                  <a:pt x="0" y="1688730"/>
                  <a:pt x="0" y="1650085"/>
                </a:cubicBezTo>
                <a:lnTo>
                  <a:pt x="0" y="69972"/>
                </a:lnTo>
                <a:cubicBezTo>
                  <a:pt x="0" y="31353"/>
                  <a:pt x="31353" y="0"/>
                  <a:pt x="69972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64748B">
                <a:alpha val="30196"/>
              </a:srgbClr>
            </a:solidFill>
            <a:prstDash val="solid"/>
          </a:ln>
        </p:spPr>
      </p:sp>
      <p:sp>
        <p:nvSpPr>
          <p:cNvPr id="68" name="Text 66"/>
          <p:cNvSpPr/>
          <p:nvPr/>
        </p:nvSpPr>
        <p:spPr>
          <a:xfrm>
            <a:off x="6363211" y="5311772"/>
            <a:ext cx="5378824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Additional Impact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310734" y="5696598"/>
            <a:ext cx="2702531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3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180K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336972" y="5976472"/>
            <a:ext cx="2650055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Units Less Inventory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9011261" y="5696598"/>
            <a:ext cx="2702531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3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$1.2M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9037499" y="5976472"/>
            <a:ext cx="2650055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Capital Freed Up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310734" y="6221362"/>
            <a:ext cx="2702531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3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95%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6336972" y="6501235"/>
            <a:ext cx="2650055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 Availability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011261" y="6221362"/>
            <a:ext cx="2702531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3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+15%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9037499" y="6501235"/>
            <a:ext cx="2650055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Customer Satisfaction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129" y="373129"/>
            <a:ext cx="11511039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spc="206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Operational Excellence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3129" y="634320"/>
            <a:ext cx="11613650" cy="3731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4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Live Dashboard &amp; Actionable Recommendations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3129" y="1082075"/>
            <a:ext cx="11529695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2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decision support for inventory managers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3129" y="1492517"/>
            <a:ext cx="895510" cy="37313"/>
          </a:xfrm>
          <a:custGeom>
            <a:avLst/>
            <a:gdLst/>
            <a:ahLst/>
            <a:cxnLst/>
            <a:rect l="l" t="t" r="r" b="b"/>
            <a:pathLst>
              <a:path w="895510" h="37313">
                <a:moveTo>
                  <a:pt x="0" y="0"/>
                </a:moveTo>
                <a:lnTo>
                  <a:pt x="895510" y="0"/>
                </a:lnTo>
                <a:lnTo>
                  <a:pt x="895510" y="37313"/>
                </a:lnTo>
                <a:lnTo>
                  <a:pt x="0" y="37313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76239" y="1719504"/>
            <a:ext cx="8261705" cy="3065879"/>
          </a:xfrm>
          <a:custGeom>
            <a:avLst/>
            <a:gdLst/>
            <a:ahLst/>
            <a:cxnLst/>
            <a:rect l="l" t="t" r="r" b="b"/>
            <a:pathLst>
              <a:path w="8261705" h="3065879">
                <a:moveTo>
                  <a:pt x="74623" y="0"/>
                </a:moveTo>
                <a:lnTo>
                  <a:pt x="8187081" y="0"/>
                </a:lnTo>
                <a:cubicBezTo>
                  <a:pt x="8228295" y="0"/>
                  <a:pt x="8261705" y="33410"/>
                  <a:pt x="8261705" y="74623"/>
                </a:cubicBezTo>
                <a:lnTo>
                  <a:pt x="8261705" y="2991256"/>
                </a:lnTo>
                <a:cubicBezTo>
                  <a:pt x="8261705" y="3032469"/>
                  <a:pt x="8228295" y="3065879"/>
                  <a:pt x="8187081" y="3065879"/>
                </a:cubicBezTo>
                <a:lnTo>
                  <a:pt x="74623" y="3065879"/>
                </a:lnTo>
                <a:cubicBezTo>
                  <a:pt x="33410" y="3065879"/>
                  <a:pt x="0" y="3032469"/>
                  <a:pt x="0" y="2991256"/>
                </a:cubicBezTo>
                <a:lnTo>
                  <a:pt x="0" y="74623"/>
                </a:lnTo>
                <a:cubicBezTo>
                  <a:pt x="0" y="33438"/>
                  <a:pt x="33438" y="0"/>
                  <a:pt x="74623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379348" y="1722608"/>
            <a:ext cx="8255486" cy="562803"/>
          </a:xfrm>
          <a:custGeom>
            <a:avLst/>
            <a:gdLst/>
            <a:ahLst/>
            <a:cxnLst/>
            <a:rect l="l" t="t" r="r" b="b"/>
            <a:pathLst>
              <a:path w="8255486" h="562803">
                <a:moveTo>
                  <a:pt x="0" y="0"/>
                </a:moveTo>
                <a:lnTo>
                  <a:pt x="8255486" y="0"/>
                </a:lnTo>
                <a:lnTo>
                  <a:pt x="8255486" y="562803"/>
                </a:lnTo>
                <a:lnTo>
                  <a:pt x="0" y="562803"/>
                </a:lnTo>
                <a:lnTo>
                  <a:pt x="0" y="0"/>
                </a:ln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8" name="Shape 6"/>
          <p:cNvSpPr/>
          <p:nvPr/>
        </p:nvSpPr>
        <p:spPr>
          <a:xfrm>
            <a:off x="379348" y="2285411"/>
            <a:ext cx="8255486" cy="6219"/>
          </a:xfrm>
          <a:custGeom>
            <a:avLst/>
            <a:gdLst/>
            <a:ahLst/>
            <a:cxnLst/>
            <a:rect l="l" t="t" r="r" b="b"/>
            <a:pathLst>
              <a:path w="8255486" h="6219">
                <a:moveTo>
                  <a:pt x="0" y="0"/>
                </a:moveTo>
                <a:lnTo>
                  <a:pt x="8255486" y="0"/>
                </a:lnTo>
                <a:lnTo>
                  <a:pt x="8255486" y="6219"/>
                </a:lnTo>
                <a:lnTo>
                  <a:pt x="0" y="6219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3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51920" y="1909172"/>
            <a:ext cx="186565" cy="186565"/>
          </a:xfrm>
          <a:custGeom>
            <a:avLst/>
            <a:gdLst/>
            <a:ahLst/>
            <a:cxnLst/>
            <a:rect l="l" t="t" r="r" b="b"/>
            <a:pathLst>
              <a:path w="186565" h="186565">
                <a:moveTo>
                  <a:pt x="11660" y="11660"/>
                </a:moveTo>
                <a:cubicBezTo>
                  <a:pt x="18110" y="11660"/>
                  <a:pt x="23321" y="16871"/>
                  <a:pt x="23321" y="23321"/>
                </a:cubicBezTo>
                <a:lnTo>
                  <a:pt x="23321" y="145754"/>
                </a:lnTo>
                <a:cubicBezTo>
                  <a:pt x="23321" y="148960"/>
                  <a:pt x="25944" y="151584"/>
                  <a:pt x="29151" y="151584"/>
                </a:cubicBezTo>
                <a:lnTo>
                  <a:pt x="174904" y="151584"/>
                </a:lnTo>
                <a:cubicBezTo>
                  <a:pt x="181354" y="151584"/>
                  <a:pt x="186565" y="156794"/>
                  <a:pt x="186565" y="163244"/>
                </a:cubicBezTo>
                <a:cubicBezTo>
                  <a:pt x="186565" y="169694"/>
                  <a:pt x="181354" y="174904"/>
                  <a:pt x="174904" y="174904"/>
                </a:cubicBezTo>
                <a:lnTo>
                  <a:pt x="29151" y="174904"/>
                </a:lnTo>
                <a:cubicBezTo>
                  <a:pt x="13045" y="174904"/>
                  <a:pt x="0" y="161859"/>
                  <a:pt x="0" y="145754"/>
                </a:cubicBezTo>
                <a:lnTo>
                  <a:pt x="0" y="23321"/>
                </a:lnTo>
                <a:cubicBezTo>
                  <a:pt x="0" y="16871"/>
                  <a:pt x="5211" y="11660"/>
                  <a:pt x="11660" y="11660"/>
                </a:cubicBezTo>
                <a:close/>
                <a:moveTo>
                  <a:pt x="46641" y="34981"/>
                </a:moveTo>
                <a:cubicBezTo>
                  <a:pt x="46641" y="28531"/>
                  <a:pt x="51852" y="23321"/>
                  <a:pt x="58301" y="23321"/>
                </a:cubicBezTo>
                <a:lnTo>
                  <a:pt x="128263" y="23321"/>
                </a:lnTo>
                <a:cubicBezTo>
                  <a:pt x="134713" y="23321"/>
                  <a:pt x="139923" y="28531"/>
                  <a:pt x="139923" y="34981"/>
                </a:cubicBezTo>
                <a:cubicBezTo>
                  <a:pt x="139923" y="41430"/>
                  <a:pt x="134713" y="46641"/>
                  <a:pt x="128263" y="46641"/>
                </a:cubicBezTo>
                <a:lnTo>
                  <a:pt x="58301" y="46641"/>
                </a:lnTo>
                <a:cubicBezTo>
                  <a:pt x="51852" y="46641"/>
                  <a:pt x="46641" y="41430"/>
                  <a:pt x="46641" y="34981"/>
                </a:cubicBezTo>
                <a:close/>
                <a:moveTo>
                  <a:pt x="58301" y="64132"/>
                </a:moveTo>
                <a:lnTo>
                  <a:pt x="104943" y="64132"/>
                </a:lnTo>
                <a:cubicBezTo>
                  <a:pt x="111392" y="64132"/>
                  <a:pt x="116603" y="69342"/>
                  <a:pt x="116603" y="75792"/>
                </a:cubicBezTo>
                <a:cubicBezTo>
                  <a:pt x="116603" y="82241"/>
                  <a:pt x="111392" y="87452"/>
                  <a:pt x="104943" y="87452"/>
                </a:cubicBezTo>
                <a:lnTo>
                  <a:pt x="58301" y="87452"/>
                </a:lnTo>
                <a:cubicBezTo>
                  <a:pt x="51852" y="87452"/>
                  <a:pt x="46641" y="82241"/>
                  <a:pt x="46641" y="75792"/>
                </a:cubicBezTo>
                <a:cubicBezTo>
                  <a:pt x="46641" y="69342"/>
                  <a:pt x="51852" y="64132"/>
                  <a:pt x="58301" y="64132"/>
                </a:cubicBezTo>
                <a:close/>
                <a:moveTo>
                  <a:pt x="58301" y="104943"/>
                </a:moveTo>
                <a:lnTo>
                  <a:pt x="151584" y="104943"/>
                </a:lnTo>
                <a:cubicBezTo>
                  <a:pt x="158033" y="104943"/>
                  <a:pt x="163244" y="110153"/>
                  <a:pt x="163244" y="116603"/>
                </a:cubicBezTo>
                <a:cubicBezTo>
                  <a:pt x="163244" y="123053"/>
                  <a:pt x="158033" y="128263"/>
                  <a:pt x="151584" y="128263"/>
                </a:cubicBezTo>
                <a:lnTo>
                  <a:pt x="58301" y="128263"/>
                </a:lnTo>
                <a:cubicBezTo>
                  <a:pt x="51852" y="128263"/>
                  <a:pt x="46641" y="123053"/>
                  <a:pt x="46641" y="116603"/>
                </a:cubicBezTo>
                <a:cubicBezTo>
                  <a:pt x="46641" y="110153"/>
                  <a:pt x="51852" y="104943"/>
                  <a:pt x="58301" y="104943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0" name="Text 8"/>
          <p:cNvSpPr/>
          <p:nvPr/>
        </p:nvSpPr>
        <p:spPr>
          <a:xfrm>
            <a:off x="873745" y="1871859"/>
            <a:ext cx="2583920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2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Inventory Optimization Dashboard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68391" y="1927829"/>
            <a:ext cx="1166029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Updated: Daily at 2 AM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31784" y="1890516"/>
            <a:ext cx="1054090" cy="223878"/>
          </a:xfrm>
          <a:custGeom>
            <a:avLst/>
            <a:gdLst/>
            <a:ahLst/>
            <a:cxnLst/>
            <a:rect l="l" t="t" r="r" b="b"/>
            <a:pathLst>
              <a:path w="1054090" h="223878">
                <a:moveTo>
                  <a:pt x="37314" y="0"/>
                </a:moveTo>
                <a:lnTo>
                  <a:pt x="1016777" y="0"/>
                </a:lnTo>
                <a:cubicBezTo>
                  <a:pt x="1037384" y="0"/>
                  <a:pt x="1054090" y="16706"/>
                  <a:pt x="1054090" y="37314"/>
                </a:cubicBezTo>
                <a:lnTo>
                  <a:pt x="1054090" y="186564"/>
                </a:lnTo>
                <a:cubicBezTo>
                  <a:pt x="1054090" y="207172"/>
                  <a:pt x="1037384" y="223878"/>
                  <a:pt x="1016777" y="223878"/>
                </a:cubicBezTo>
                <a:lnTo>
                  <a:pt x="37314" y="223878"/>
                </a:lnTo>
                <a:cubicBezTo>
                  <a:pt x="16706" y="223878"/>
                  <a:pt x="0" y="207172"/>
                  <a:pt x="0" y="186564"/>
                </a:cubicBezTo>
                <a:lnTo>
                  <a:pt x="0" y="37314"/>
                </a:lnTo>
                <a:cubicBezTo>
                  <a:pt x="0" y="16720"/>
                  <a:pt x="16720" y="0"/>
                  <a:pt x="37314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431784" y="1890516"/>
            <a:ext cx="1110060" cy="223878"/>
          </a:xfrm>
          <a:prstGeom prst="rect">
            <a:avLst/>
          </a:prstGeom>
          <a:noFill/>
          <a:ln/>
        </p:spPr>
        <p:txBody>
          <a:bodyPr wrap="square" lIns="74626" tIns="37313" rIns="74626" bIns="37313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Service Level: 95%</a:t>
            </a:r>
            <a:endParaRPr lang="en-US" sz="16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79348" y="2288523"/>
          <a:ext cx="8255486" cy="2490638"/>
        </p:xfrm>
        <a:graphic>
          <a:graphicData uri="http://schemas.openxmlformats.org/drawingml/2006/table">
            <a:tbl>
              <a:tblPr/>
              <a:tblGrid>
                <a:gridCol w="746259"/>
                <a:gridCol w="923495"/>
                <a:gridCol w="1166029"/>
                <a:gridCol w="746259"/>
                <a:gridCol w="1063419"/>
                <a:gridCol w="1529830"/>
                <a:gridCol w="2080196"/>
              </a:tblGrid>
              <a:tr h="415106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Store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Current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Reorder Pt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Gap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Days Left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Priority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Action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>
                        <a:alpha val="50000"/>
                      </a:srgbClr>
                    </a:solidFill>
                  </a:tcPr>
                </a:tc>
              </a:tr>
              <a:tr h="41510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523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450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850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EF444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-400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EF444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4.2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🔴 URGENT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ORDER NOW: 2,150 units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10000"/>
                      </a:srgbClr>
                    </a:solidFill>
                  </a:tcPr>
                </a:tc>
              </a:tr>
              <a:tr h="41510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412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780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920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EF444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-140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EF444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6.8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🔴 URGENT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ORDER NOW: 1,850 units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F4444">
                        <a:alpha val="5000"/>
                      </a:srgbClr>
                    </a:solidFill>
                  </a:tcPr>
                </a:tc>
              </a:tr>
              <a:tr h="41510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891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1,200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1,340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59E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-140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59E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8.1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🟡 WARNING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ORDER: 2,680 units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</a:tr>
              <a:tr h="41510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234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2,100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1,890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+210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15.3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🟢 NORMAL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MONITOR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5000"/>
                      </a:srgbClr>
                    </a:solidFill>
                  </a:tcPr>
                </a:tc>
              </a:tr>
              <a:tr h="41510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567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950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1,050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59E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-100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59E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9.4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🟡 WARNING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ORDER: 2,100 units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1939" marR="111939" marT="111939" marB="11193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59E0B">
                        <a:alpha val="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hape 12"/>
          <p:cNvSpPr/>
          <p:nvPr/>
        </p:nvSpPr>
        <p:spPr>
          <a:xfrm>
            <a:off x="376239" y="4940851"/>
            <a:ext cx="1974476" cy="827103"/>
          </a:xfrm>
          <a:custGeom>
            <a:avLst/>
            <a:gdLst/>
            <a:ahLst/>
            <a:cxnLst/>
            <a:rect l="l" t="t" r="r" b="b"/>
            <a:pathLst>
              <a:path w="1974476" h="827103">
                <a:moveTo>
                  <a:pt x="74630" y="0"/>
                </a:moveTo>
                <a:lnTo>
                  <a:pt x="1899846" y="0"/>
                </a:lnTo>
                <a:cubicBezTo>
                  <a:pt x="1941063" y="0"/>
                  <a:pt x="1974476" y="33413"/>
                  <a:pt x="1974476" y="74630"/>
                </a:cubicBezTo>
                <a:lnTo>
                  <a:pt x="1974476" y="752474"/>
                </a:lnTo>
                <a:cubicBezTo>
                  <a:pt x="1974476" y="793691"/>
                  <a:pt x="1941063" y="827103"/>
                  <a:pt x="1899846" y="827103"/>
                </a:cubicBezTo>
                <a:lnTo>
                  <a:pt x="74630" y="827103"/>
                </a:lnTo>
                <a:cubicBezTo>
                  <a:pt x="33440" y="827103"/>
                  <a:pt x="0" y="793663"/>
                  <a:pt x="0" y="752474"/>
                </a:cubicBezTo>
                <a:lnTo>
                  <a:pt x="0" y="74630"/>
                </a:lnTo>
                <a:cubicBezTo>
                  <a:pt x="0" y="33440"/>
                  <a:pt x="33440" y="0"/>
                  <a:pt x="74630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 w="846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35318" y="5055902"/>
            <a:ext cx="1856318" cy="2985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3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89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63302" y="5354406"/>
            <a:ext cx="1800349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🔴 URGENT Stores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63302" y="5503657"/>
            <a:ext cx="1800349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&lt;7 days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471982" y="4940851"/>
            <a:ext cx="1974476" cy="827103"/>
          </a:xfrm>
          <a:custGeom>
            <a:avLst/>
            <a:gdLst/>
            <a:ahLst/>
            <a:cxnLst/>
            <a:rect l="l" t="t" r="r" b="b"/>
            <a:pathLst>
              <a:path w="1974476" h="827103">
                <a:moveTo>
                  <a:pt x="74630" y="0"/>
                </a:moveTo>
                <a:lnTo>
                  <a:pt x="1899846" y="0"/>
                </a:lnTo>
                <a:cubicBezTo>
                  <a:pt x="1941063" y="0"/>
                  <a:pt x="1974476" y="33413"/>
                  <a:pt x="1974476" y="74630"/>
                </a:cubicBezTo>
                <a:lnTo>
                  <a:pt x="1974476" y="752474"/>
                </a:lnTo>
                <a:cubicBezTo>
                  <a:pt x="1974476" y="793691"/>
                  <a:pt x="1941063" y="827103"/>
                  <a:pt x="1899846" y="827103"/>
                </a:cubicBezTo>
                <a:lnTo>
                  <a:pt x="74630" y="827103"/>
                </a:lnTo>
                <a:cubicBezTo>
                  <a:pt x="33440" y="827103"/>
                  <a:pt x="0" y="793663"/>
                  <a:pt x="0" y="752474"/>
                </a:cubicBezTo>
                <a:lnTo>
                  <a:pt x="0" y="74630"/>
                </a:lnTo>
                <a:cubicBezTo>
                  <a:pt x="0" y="33440"/>
                  <a:pt x="33440" y="0"/>
                  <a:pt x="7463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531061" y="5055902"/>
            <a:ext cx="1856318" cy="2985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3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142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559045" y="5354406"/>
            <a:ext cx="1800349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🟡 WARNING Stores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559045" y="5503657"/>
            <a:ext cx="1800349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Below safety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567725" y="4940851"/>
            <a:ext cx="1974476" cy="827103"/>
          </a:xfrm>
          <a:custGeom>
            <a:avLst/>
            <a:gdLst/>
            <a:ahLst/>
            <a:cxnLst/>
            <a:rect l="l" t="t" r="r" b="b"/>
            <a:pathLst>
              <a:path w="1974476" h="827103">
                <a:moveTo>
                  <a:pt x="74630" y="0"/>
                </a:moveTo>
                <a:lnTo>
                  <a:pt x="1899846" y="0"/>
                </a:lnTo>
                <a:cubicBezTo>
                  <a:pt x="1941063" y="0"/>
                  <a:pt x="1974476" y="33413"/>
                  <a:pt x="1974476" y="74630"/>
                </a:cubicBezTo>
                <a:lnTo>
                  <a:pt x="1974476" y="752474"/>
                </a:lnTo>
                <a:cubicBezTo>
                  <a:pt x="1974476" y="793691"/>
                  <a:pt x="1941063" y="827103"/>
                  <a:pt x="1899846" y="827103"/>
                </a:cubicBezTo>
                <a:lnTo>
                  <a:pt x="74630" y="827103"/>
                </a:lnTo>
                <a:cubicBezTo>
                  <a:pt x="33440" y="827103"/>
                  <a:pt x="0" y="793663"/>
                  <a:pt x="0" y="752474"/>
                </a:cubicBezTo>
                <a:lnTo>
                  <a:pt x="0" y="74630"/>
                </a:lnTo>
                <a:cubicBezTo>
                  <a:pt x="0" y="33440"/>
                  <a:pt x="33440" y="0"/>
                  <a:pt x="7463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4626803" y="5055902"/>
            <a:ext cx="1856318" cy="2985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3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681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654788" y="5354406"/>
            <a:ext cx="1800349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🟢 NORMAL Stores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654788" y="5503657"/>
            <a:ext cx="1800349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Adequate stock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663467" y="4940851"/>
            <a:ext cx="1974476" cy="827103"/>
          </a:xfrm>
          <a:custGeom>
            <a:avLst/>
            <a:gdLst/>
            <a:ahLst/>
            <a:cxnLst/>
            <a:rect l="l" t="t" r="r" b="b"/>
            <a:pathLst>
              <a:path w="1974476" h="827103">
                <a:moveTo>
                  <a:pt x="74630" y="0"/>
                </a:moveTo>
                <a:lnTo>
                  <a:pt x="1899846" y="0"/>
                </a:lnTo>
                <a:cubicBezTo>
                  <a:pt x="1941063" y="0"/>
                  <a:pt x="1974476" y="33413"/>
                  <a:pt x="1974476" y="74630"/>
                </a:cubicBezTo>
                <a:lnTo>
                  <a:pt x="1974476" y="752474"/>
                </a:lnTo>
                <a:cubicBezTo>
                  <a:pt x="1974476" y="793691"/>
                  <a:pt x="1941063" y="827103"/>
                  <a:pt x="1899846" y="827103"/>
                </a:cubicBezTo>
                <a:lnTo>
                  <a:pt x="74630" y="827103"/>
                </a:lnTo>
                <a:cubicBezTo>
                  <a:pt x="33440" y="827103"/>
                  <a:pt x="0" y="793663"/>
                  <a:pt x="0" y="752474"/>
                </a:cubicBezTo>
                <a:lnTo>
                  <a:pt x="0" y="74630"/>
                </a:lnTo>
                <a:cubicBezTo>
                  <a:pt x="0" y="33440"/>
                  <a:pt x="33440" y="0"/>
                  <a:pt x="74630" y="0"/>
                </a:cubicBezTo>
                <a:close/>
              </a:path>
            </a:pathLst>
          </a:custGeom>
          <a:solidFill>
            <a:srgbClr val="64748B">
              <a:alpha val="10196"/>
            </a:srgbClr>
          </a:solidFill>
          <a:ln w="8467">
            <a:solidFill>
              <a:srgbClr val="64748B">
                <a:alpha val="30196"/>
              </a:srgbClr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6722546" y="5055902"/>
            <a:ext cx="1856318" cy="2985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3" b="1" dirty="0">
                <a:solidFill>
                  <a:srgbClr val="64748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203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750531" y="5354406"/>
            <a:ext cx="1800349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⚪ EXCESS Stores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750531" y="5503657"/>
            <a:ext cx="1800349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Above optimal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8833836" y="1719504"/>
            <a:ext cx="2981925" cy="5136747"/>
          </a:xfrm>
          <a:custGeom>
            <a:avLst/>
            <a:gdLst/>
            <a:ahLst/>
            <a:cxnLst/>
            <a:rect l="l" t="t" r="r" b="b"/>
            <a:pathLst>
              <a:path w="2981925" h="5136747">
                <a:moveTo>
                  <a:pt x="74638" y="0"/>
                </a:moveTo>
                <a:lnTo>
                  <a:pt x="2907287" y="0"/>
                </a:lnTo>
                <a:cubicBezTo>
                  <a:pt x="2948509" y="0"/>
                  <a:pt x="2981925" y="33416"/>
                  <a:pt x="2981925" y="74638"/>
                </a:cubicBezTo>
                <a:lnTo>
                  <a:pt x="2981925" y="5062109"/>
                </a:lnTo>
                <a:cubicBezTo>
                  <a:pt x="2981925" y="5103330"/>
                  <a:pt x="2948509" y="5136747"/>
                  <a:pt x="2907287" y="5136747"/>
                </a:cubicBezTo>
                <a:lnTo>
                  <a:pt x="74638" y="5136747"/>
                </a:lnTo>
                <a:cubicBezTo>
                  <a:pt x="33416" y="5136747"/>
                  <a:pt x="0" y="5103330"/>
                  <a:pt x="0" y="5062109"/>
                </a:cubicBezTo>
                <a:lnTo>
                  <a:pt x="0" y="74638"/>
                </a:lnTo>
                <a:cubicBezTo>
                  <a:pt x="0" y="33444"/>
                  <a:pt x="33444" y="0"/>
                  <a:pt x="74638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9023511" y="1909172"/>
            <a:ext cx="2686531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2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 Features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9042167" y="2356927"/>
            <a:ext cx="149252" cy="149252"/>
          </a:xfrm>
          <a:custGeom>
            <a:avLst/>
            <a:gdLst/>
            <a:ahLst/>
            <a:cxnLst/>
            <a:rect l="l" t="t" r="r" b="b"/>
            <a:pathLst>
              <a:path w="149252" h="149252">
                <a:moveTo>
                  <a:pt x="19210" y="66609"/>
                </a:moveTo>
                <a:cubicBezTo>
                  <a:pt x="23087" y="39499"/>
                  <a:pt x="46437" y="18656"/>
                  <a:pt x="74626" y="18656"/>
                </a:cubicBezTo>
                <a:cubicBezTo>
                  <a:pt x="90076" y="18656"/>
                  <a:pt x="104068" y="24924"/>
                  <a:pt x="114213" y="35039"/>
                </a:cubicBezTo>
                <a:cubicBezTo>
                  <a:pt x="114271" y="35097"/>
                  <a:pt x="114329" y="35156"/>
                  <a:pt x="114387" y="35214"/>
                </a:cubicBezTo>
                <a:lnTo>
                  <a:pt x="116603" y="37313"/>
                </a:lnTo>
                <a:lnTo>
                  <a:pt x="102640" y="37313"/>
                </a:lnTo>
                <a:cubicBezTo>
                  <a:pt x="97480" y="37313"/>
                  <a:pt x="93311" y="41481"/>
                  <a:pt x="93311" y="46641"/>
                </a:cubicBezTo>
                <a:cubicBezTo>
                  <a:pt x="93311" y="51801"/>
                  <a:pt x="97480" y="55969"/>
                  <a:pt x="102640" y="55969"/>
                </a:cubicBezTo>
                <a:lnTo>
                  <a:pt x="139953" y="55969"/>
                </a:lnTo>
                <a:cubicBezTo>
                  <a:pt x="145112" y="55969"/>
                  <a:pt x="149281" y="51801"/>
                  <a:pt x="149281" y="46641"/>
                </a:cubicBezTo>
                <a:lnTo>
                  <a:pt x="149281" y="9328"/>
                </a:lnTo>
                <a:cubicBezTo>
                  <a:pt x="149281" y="4169"/>
                  <a:pt x="145112" y="0"/>
                  <a:pt x="139953" y="0"/>
                </a:cubicBezTo>
                <a:cubicBezTo>
                  <a:pt x="134793" y="0"/>
                  <a:pt x="130624" y="4169"/>
                  <a:pt x="130624" y="9328"/>
                </a:cubicBezTo>
                <a:lnTo>
                  <a:pt x="130624" y="24895"/>
                </a:lnTo>
                <a:lnTo>
                  <a:pt x="127330" y="21776"/>
                </a:lnTo>
                <a:cubicBezTo>
                  <a:pt x="113834" y="8337"/>
                  <a:pt x="95177" y="0"/>
                  <a:pt x="74626" y="0"/>
                </a:cubicBezTo>
                <a:cubicBezTo>
                  <a:pt x="37021" y="0"/>
                  <a:pt x="5918" y="27810"/>
                  <a:pt x="758" y="63986"/>
                </a:cubicBezTo>
                <a:cubicBezTo>
                  <a:pt x="29" y="69087"/>
                  <a:pt x="3556" y="73810"/>
                  <a:pt x="8658" y="74538"/>
                </a:cubicBezTo>
                <a:cubicBezTo>
                  <a:pt x="13759" y="75267"/>
                  <a:pt x="18482" y="71711"/>
                  <a:pt x="19210" y="66639"/>
                </a:cubicBezTo>
                <a:close/>
                <a:moveTo>
                  <a:pt x="148494" y="85266"/>
                </a:moveTo>
                <a:cubicBezTo>
                  <a:pt x="149223" y="80164"/>
                  <a:pt x="145666" y="75442"/>
                  <a:pt x="140594" y="74713"/>
                </a:cubicBezTo>
                <a:cubicBezTo>
                  <a:pt x="135522" y="73985"/>
                  <a:pt x="130770" y="77541"/>
                  <a:pt x="130041" y="82613"/>
                </a:cubicBezTo>
                <a:cubicBezTo>
                  <a:pt x="126164" y="109723"/>
                  <a:pt x="102815" y="130566"/>
                  <a:pt x="74626" y="130566"/>
                </a:cubicBezTo>
                <a:cubicBezTo>
                  <a:pt x="59176" y="130566"/>
                  <a:pt x="45184" y="124299"/>
                  <a:pt x="35039" y="114183"/>
                </a:cubicBezTo>
                <a:cubicBezTo>
                  <a:pt x="34981" y="114125"/>
                  <a:pt x="34923" y="114067"/>
                  <a:pt x="34864" y="114008"/>
                </a:cubicBezTo>
                <a:lnTo>
                  <a:pt x="32649" y="111910"/>
                </a:lnTo>
                <a:lnTo>
                  <a:pt x="46612" y="111910"/>
                </a:lnTo>
                <a:cubicBezTo>
                  <a:pt x="51772" y="111910"/>
                  <a:pt x="55940" y="107741"/>
                  <a:pt x="55940" y="102581"/>
                </a:cubicBezTo>
                <a:cubicBezTo>
                  <a:pt x="55940" y="97422"/>
                  <a:pt x="51772" y="93253"/>
                  <a:pt x="46612" y="93253"/>
                </a:cubicBezTo>
                <a:lnTo>
                  <a:pt x="9328" y="93282"/>
                </a:lnTo>
                <a:cubicBezTo>
                  <a:pt x="6850" y="93282"/>
                  <a:pt x="4460" y="94273"/>
                  <a:pt x="2711" y="96052"/>
                </a:cubicBezTo>
                <a:cubicBezTo>
                  <a:pt x="962" y="97830"/>
                  <a:pt x="-29" y="100191"/>
                  <a:pt x="0" y="102698"/>
                </a:cubicBezTo>
                <a:lnTo>
                  <a:pt x="292" y="139719"/>
                </a:lnTo>
                <a:cubicBezTo>
                  <a:pt x="321" y="144879"/>
                  <a:pt x="4548" y="149019"/>
                  <a:pt x="9707" y="148960"/>
                </a:cubicBezTo>
                <a:cubicBezTo>
                  <a:pt x="14867" y="148902"/>
                  <a:pt x="19006" y="144704"/>
                  <a:pt x="18948" y="139545"/>
                </a:cubicBezTo>
                <a:lnTo>
                  <a:pt x="18831" y="124532"/>
                </a:lnTo>
                <a:lnTo>
                  <a:pt x="21950" y="127476"/>
                </a:lnTo>
                <a:cubicBezTo>
                  <a:pt x="35447" y="140915"/>
                  <a:pt x="54075" y="149252"/>
                  <a:pt x="74626" y="149252"/>
                </a:cubicBezTo>
                <a:cubicBezTo>
                  <a:pt x="112230" y="149252"/>
                  <a:pt x="143334" y="121442"/>
                  <a:pt x="148494" y="85266"/>
                </a:cubicBez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9322014" y="2319614"/>
            <a:ext cx="1408563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 Updates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9322014" y="2506179"/>
            <a:ext cx="1399235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pipeline at 2 AM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9051495" y="2804683"/>
            <a:ext cx="130595" cy="149252"/>
          </a:xfrm>
          <a:custGeom>
            <a:avLst/>
            <a:gdLst/>
            <a:ahLst/>
            <a:cxnLst/>
            <a:rect l="l" t="t" r="r" b="b"/>
            <a:pathLst>
              <a:path w="130595" h="149252">
                <a:moveTo>
                  <a:pt x="65298" y="0"/>
                </a:moveTo>
                <a:cubicBezTo>
                  <a:pt x="60138" y="0"/>
                  <a:pt x="55969" y="4169"/>
                  <a:pt x="55969" y="9328"/>
                </a:cubicBezTo>
                <a:lnTo>
                  <a:pt x="55969" y="10261"/>
                </a:lnTo>
                <a:cubicBezTo>
                  <a:pt x="34689" y="14575"/>
                  <a:pt x="18656" y="33407"/>
                  <a:pt x="18656" y="55969"/>
                </a:cubicBezTo>
                <a:lnTo>
                  <a:pt x="18656" y="62295"/>
                </a:lnTo>
                <a:cubicBezTo>
                  <a:pt x="18656" y="76317"/>
                  <a:pt x="13876" y="89930"/>
                  <a:pt x="5131" y="100891"/>
                </a:cubicBezTo>
                <a:lnTo>
                  <a:pt x="2274" y="104447"/>
                </a:lnTo>
                <a:cubicBezTo>
                  <a:pt x="787" y="106284"/>
                  <a:pt x="0" y="108557"/>
                  <a:pt x="0" y="110919"/>
                </a:cubicBezTo>
                <a:cubicBezTo>
                  <a:pt x="0" y="116632"/>
                  <a:pt x="4635" y="121267"/>
                  <a:pt x="10349" y="121267"/>
                </a:cubicBezTo>
                <a:lnTo>
                  <a:pt x="120218" y="121267"/>
                </a:lnTo>
                <a:cubicBezTo>
                  <a:pt x="125931" y="121267"/>
                  <a:pt x="130566" y="116632"/>
                  <a:pt x="130566" y="110919"/>
                </a:cubicBezTo>
                <a:cubicBezTo>
                  <a:pt x="130566" y="108557"/>
                  <a:pt x="129779" y="106284"/>
                  <a:pt x="128292" y="104447"/>
                </a:cubicBezTo>
                <a:lnTo>
                  <a:pt x="125436" y="100891"/>
                </a:lnTo>
                <a:cubicBezTo>
                  <a:pt x="116720" y="89930"/>
                  <a:pt x="111939" y="76317"/>
                  <a:pt x="111939" y="62295"/>
                </a:cubicBezTo>
                <a:lnTo>
                  <a:pt x="111939" y="55969"/>
                </a:lnTo>
                <a:cubicBezTo>
                  <a:pt x="111939" y="33407"/>
                  <a:pt x="95906" y="14575"/>
                  <a:pt x="74626" y="10261"/>
                </a:cubicBezTo>
                <a:lnTo>
                  <a:pt x="74626" y="9328"/>
                </a:lnTo>
                <a:cubicBezTo>
                  <a:pt x="74626" y="4169"/>
                  <a:pt x="70457" y="0"/>
                  <a:pt x="65298" y="0"/>
                </a:cubicBezTo>
                <a:close/>
                <a:moveTo>
                  <a:pt x="47224" y="135259"/>
                </a:moveTo>
                <a:cubicBezTo>
                  <a:pt x="49294" y="143305"/>
                  <a:pt x="56611" y="149252"/>
                  <a:pt x="65298" y="149252"/>
                </a:cubicBezTo>
                <a:cubicBezTo>
                  <a:pt x="73985" y="149252"/>
                  <a:pt x="81301" y="143305"/>
                  <a:pt x="83371" y="135259"/>
                </a:cubicBezTo>
                <a:lnTo>
                  <a:pt x="47224" y="135259"/>
                </a:ln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9322014" y="2767370"/>
            <a:ext cx="1389907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Alerts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9322014" y="2953934"/>
            <a:ext cx="1380578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High-risk stores highlighted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9042167" y="3252438"/>
            <a:ext cx="149252" cy="149252"/>
          </a:xfrm>
          <a:custGeom>
            <a:avLst/>
            <a:gdLst/>
            <a:ahLst/>
            <a:cxnLst/>
            <a:rect l="l" t="t" r="r" b="b"/>
            <a:pathLst>
              <a:path w="149252" h="149252">
                <a:moveTo>
                  <a:pt x="121267" y="60634"/>
                </a:moveTo>
                <a:cubicBezTo>
                  <a:pt x="121267" y="74014"/>
                  <a:pt x="116924" y="86374"/>
                  <a:pt x="109607" y="96401"/>
                </a:cubicBezTo>
                <a:lnTo>
                  <a:pt x="146512" y="133335"/>
                </a:lnTo>
                <a:cubicBezTo>
                  <a:pt x="150155" y="136979"/>
                  <a:pt x="150155" y="142897"/>
                  <a:pt x="146512" y="146541"/>
                </a:cubicBezTo>
                <a:cubicBezTo>
                  <a:pt x="142868" y="150185"/>
                  <a:pt x="136950" y="150185"/>
                  <a:pt x="133306" y="146541"/>
                </a:cubicBezTo>
                <a:lnTo>
                  <a:pt x="96401" y="109607"/>
                </a:lnTo>
                <a:cubicBezTo>
                  <a:pt x="86374" y="116924"/>
                  <a:pt x="74014" y="121267"/>
                  <a:pt x="60634" y="121267"/>
                </a:cubicBezTo>
                <a:cubicBezTo>
                  <a:pt x="27139" y="121267"/>
                  <a:pt x="0" y="94128"/>
                  <a:pt x="0" y="60634"/>
                </a:cubicBezTo>
                <a:cubicBezTo>
                  <a:pt x="0" y="27139"/>
                  <a:pt x="27139" y="0"/>
                  <a:pt x="60634" y="0"/>
                </a:cubicBezTo>
                <a:cubicBezTo>
                  <a:pt x="94128" y="0"/>
                  <a:pt x="121267" y="27139"/>
                  <a:pt x="121267" y="60634"/>
                </a:cubicBezTo>
                <a:close/>
                <a:moveTo>
                  <a:pt x="60634" y="32649"/>
                </a:moveTo>
                <a:cubicBezTo>
                  <a:pt x="56756" y="32649"/>
                  <a:pt x="53637" y="35768"/>
                  <a:pt x="53637" y="39645"/>
                </a:cubicBezTo>
                <a:lnTo>
                  <a:pt x="53637" y="53637"/>
                </a:lnTo>
                <a:lnTo>
                  <a:pt x="39645" y="53637"/>
                </a:lnTo>
                <a:cubicBezTo>
                  <a:pt x="35768" y="53637"/>
                  <a:pt x="32649" y="56756"/>
                  <a:pt x="32649" y="60634"/>
                </a:cubicBezTo>
                <a:cubicBezTo>
                  <a:pt x="32649" y="64511"/>
                  <a:pt x="35768" y="67630"/>
                  <a:pt x="39645" y="67630"/>
                </a:cubicBezTo>
                <a:lnTo>
                  <a:pt x="53637" y="67630"/>
                </a:lnTo>
                <a:lnTo>
                  <a:pt x="53637" y="81622"/>
                </a:lnTo>
                <a:cubicBezTo>
                  <a:pt x="53637" y="85499"/>
                  <a:pt x="56756" y="88618"/>
                  <a:pt x="60634" y="88618"/>
                </a:cubicBezTo>
                <a:cubicBezTo>
                  <a:pt x="64511" y="88618"/>
                  <a:pt x="67630" y="85499"/>
                  <a:pt x="67630" y="81622"/>
                </a:cubicBezTo>
                <a:lnTo>
                  <a:pt x="67630" y="67630"/>
                </a:lnTo>
                <a:lnTo>
                  <a:pt x="81622" y="67630"/>
                </a:lnTo>
                <a:cubicBezTo>
                  <a:pt x="85499" y="67630"/>
                  <a:pt x="88618" y="64511"/>
                  <a:pt x="88618" y="60634"/>
                </a:cubicBezTo>
                <a:cubicBezTo>
                  <a:pt x="88618" y="56756"/>
                  <a:pt x="85499" y="53637"/>
                  <a:pt x="81622" y="53637"/>
                </a:cubicBezTo>
                <a:lnTo>
                  <a:pt x="67630" y="53637"/>
                </a:lnTo>
                <a:lnTo>
                  <a:pt x="67630" y="39645"/>
                </a:lnTo>
                <a:cubicBezTo>
                  <a:pt x="67630" y="35768"/>
                  <a:pt x="64511" y="32649"/>
                  <a:pt x="60634" y="32649"/>
                </a:cubicBez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9322014" y="3215125"/>
            <a:ext cx="1343265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Drill-Down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9322014" y="3401689"/>
            <a:ext cx="1333937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any metric for details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9032839" y="3700193"/>
            <a:ext cx="167908" cy="149252"/>
          </a:xfrm>
          <a:custGeom>
            <a:avLst/>
            <a:gdLst/>
            <a:ahLst/>
            <a:cxnLst/>
            <a:rect l="l" t="t" r="r" b="b"/>
            <a:pathLst>
              <a:path w="167908" h="149252">
                <a:moveTo>
                  <a:pt x="28130" y="0"/>
                </a:moveTo>
                <a:cubicBezTo>
                  <a:pt x="17840" y="0"/>
                  <a:pt x="9474" y="8366"/>
                  <a:pt x="9474" y="18656"/>
                </a:cubicBezTo>
                <a:lnTo>
                  <a:pt x="9474" y="130595"/>
                </a:lnTo>
                <a:cubicBezTo>
                  <a:pt x="9474" y="140885"/>
                  <a:pt x="17840" y="149252"/>
                  <a:pt x="28130" y="149252"/>
                </a:cubicBezTo>
                <a:lnTo>
                  <a:pt x="102756" y="149252"/>
                </a:lnTo>
                <a:cubicBezTo>
                  <a:pt x="113047" y="149252"/>
                  <a:pt x="121413" y="140885"/>
                  <a:pt x="121413" y="130595"/>
                </a:cubicBezTo>
                <a:lnTo>
                  <a:pt x="121413" y="102611"/>
                </a:lnTo>
                <a:lnTo>
                  <a:pt x="144179" y="102611"/>
                </a:lnTo>
                <a:lnTo>
                  <a:pt x="135143" y="111647"/>
                </a:lnTo>
                <a:cubicBezTo>
                  <a:pt x="132403" y="114387"/>
                  <a:pt x="132403" y="118818"/>
                  <a:pt x="135143" y="121529"/>
                </a:cubicBezTo>
                <a:cubicBezTo>
                  <a:pt x="137883" y="124240"/>
                  <a:pt x="142314" y="124270"/>
                  <a:pt x="145025" y="121529"/>
                </a:cubicBezTo>
                <a:lnTo>
                  <a:pt x="166013" y="100541"/>
                </a:lnTo>
                <a:cubicBezTo>
                  <a:pt x="168754" y="97801"/>
                  <a:pt x="168754" y="93370"/>
                  <a:pt x="166013" y="90659"/>
                </a:cubicBezTo>
                <a:lnTo>
                  <a:pt x="145025" y="69670"/>
                </a:lnTo>
                <a:cubicBezTo>
                  <a:pt x="142285" y="66930"/>
                  <a:pt x="137854" y="66930"/>
                  <a:pt x="135143" y="69670"/>
                </a:cubicBezTo>
                <a:cubicBezTo>
                  <a:pt x="132432" y="72410"/>
                  <a:pt x="132403" y="76841"/>
                  <a:pt x="135143" y="79552"/>
                </a:cubicBezTo>
                <a:lnTo>
                  <a:pt x="144179" y="88589"/>
                </a:lnTo>
                <a:lnTo>
                  <a:pt x="121413" y="88589"/>
                </a:lnTo>
                <a:lnTo>
                  <a:pt x="121413" y="49673"/>
                </a:lnTo>
                <a:cubicBezTo>
                  <a:pt x="121413" y="44717"/>
                  <a:pt x="119460" y="39966"/>
                  <a:pt x="115962" y="36468"/>
                </a:cubicBezTo>
                <a:lnTo>
                  <a:pt x="84887" y="5451"/>
                </a:lnTo>
                <a:cubicBezTo>
                  <a:pt x="81389" y="1953"/>
                  <a:pt x="76666" y="0"/>
                  <a:pt x="71711" y="0"/>
                </a:cubicBezTo>
                <a:lnTo>
                  <a:pt x="28130" y="0"/>
                </a:lnTo>
                <a:close/>
                <a:moveTo>
                  <a:pt x="104360" y="51305"/>
                </a:moveTo>
                <a:lnTo>
                  <a:pt x="77104" y="51305"/>
                </a:lnTo>
                <a:cubicBezTo>
                  <a:pt x="73227" y="51305"/>
                  <a:pt x="70107" y="48186"/>
                  <a:pt x="70107" y="44309"/>
                </a:cubicBezTo>
                <a:lnTo>
                  <a:pt x="70107" y="17053"/>
                </a:lnTo>
                <a:lnTo>
                  <a:pt x="104360" y="51305"/>
                </a:lnTo>
                <a:close/>
                <a:moveTo>
                  <a:pt x="65443" y="95614"/>
                </a:moveTo>
                <a:cubicBezTo>
                  <a:pt x="65443" y="91737"/>
                  <a:pt x="68563" y="88618"/>
                  <a:pt x="72440" y="88618"/>
                </a:cubicBezTo>
                <a:lnTo>
                  <a:pt x="102756" y="88618"/>
                </a:lnTo>
                <a:lnTo>
                  <a:pt x="102756" y="102611"/>
                </a:lnTo>
                <a:lnTo>
                  <a:pt x="72440" y="102611"/>
                </a:lnTo>
                <a:cubicBezTo>
                  <a:pt x="68563" y="102611"/>
                  <a:pt x="65443" y="99491"/>
                  <a:pt x="65443" y="95614"/>
                </a:cubicBez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43" name="Text 40"/>
          <p:cNvSpPr/>
          <p:nvPr/>
        </p:nvSpPr>
        <p:spPr>
          <a:xfrm>
            <a:off x="9322014" y="3662880"/>
            <a:ext cx="1091403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Export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9322014" y="3849445"/>
            <a:ext cx="1082075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Reports to Excel/PDF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9060824" y="4147948"/>
            <a:ext cx="111939" cy="149252"/>
          </a:xfrm>
          <a:custGeom>
            <a:avLst/>
            <a:gdLst/>
            <a:ahLst/>
            <a:cxnLst/>
            <a:rect l="l" t="t" r="r" b="b"/>
            <a:pathLst>
              <a:path w="111939" h="149252">
                <a:moveTo>
                  <a:pt x="4664" y="18656"/>
                </a:moveTo>
                <a:cubicBezTo>
                  <a:pt x="4664" y="8366"/>
                  <a:pt x="13030" y="0"/>
                  <a:pt x="23321" y="0"/>
                </a:cubicBezTo>
                <a:lnTo>
                  <a:pt x="88618" y="0"/>
                </a:lnTo>
                <a:cubicBezTo>
                  <a:pt x="98908" y="0"/>
                  <a:pt x="107275" y="8366"/>
                  <a:pt x="107275" y="18656"/>
                </a:cubicBezTo>
                <a:lnTo>
                  <a:pt x="107275" y="130595"/>
                </a:lnTo>
                <a:cubicBezTo>
                  <a:pt x="107275" y="140885"/>
                  <a:pt x="98908" y="149252"/>
                  <a:pt x="88618" y="149252"/>
                </a:cubicBezTo>
                <a:lnTo>
                  <a:pt x="23321" y="149252"/>
                </a:lnTo>
                <a:cubicBezTo>
                  <a:pt x="13030" y="149252"/>
                  <a:pt x="4664" y="140885"/>
                  <a:pt x="4664" y="130595"/>
                </a:cubicBezTo>
                <a:lnTo>
                  <a:pt x="4664" y="18656"/>
                </a:lnTo>
                <a:close/>
                <a:moveTo>
                  <a:pt x="23321" y="18656"/>
                </a:moveTo>
                <a:lnTo>
                  <a:pt x="23321" y="107275"/>
                </a:lnTo>
                <a:lnTo>
                  <a:pt x="88618" y="107275"/>
                </a:lnTo>
                <a:lnTo>
                  <a:pt x="88618" y="18656"/>
                </a:lnTo>
                <a:lnTo>
                  <a:pt x="23321" y="18656"/>
                </a:lnTo>
                <a:close/>
                <a:moveTo>
                  <a:pt x="55969" y="137591"/>
                </a:moveTo>
                <a:cubicBezTo>
                  <a:pt x="61129" y="137591"/>
                  <a:pt x="65298" y="133423"/>
                  <a:pt x="65298" y="128263"/>
                </a:cubicBezTo>
                <a:cubicBezTo>
                  <a:pt x="65298" y="123104"/>
                  <a:pt x="61129" y="118935"/>
                  <a:pt x="55969" y="118935"/>
                </a:cubicBezTo>
                <a:cubicBezTo>
                  <a:pt x="50810" y="118935"/>
                  <a:pt x="46641" y="123104"/>
                  <a:pt x="46641" y="128263"/>
                </a:cubicBezTo>
                <a:cubicBezTo>
                  <a:pt x="46641" y="133423"/>
                  <a:pt x="50810" y="137591"/>
                  <a:pt x="55969" y="137591"/>
                </a:cubicBez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46" name="Text 43"/>
          <p:cNvSpPr/>
          <p:nvPr/>
        </p:nvSpPr>
        <p:spPr>
          <a:xfrm>
            <a:off x="9322014" y="4110635"/>
            <a:ext cx="1082075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9322014" y="4297200"/>
            <a:ext cx="1072747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Accessible on tablets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9023511" y="4598813"/>
            <a:ext cx="2602577" cy="6219"/>
          </a:xfrm>
          <a:custGeom>
            <a:avLst/>
            <a:gdLst/>
            <a:ahLst/>
            <a:cxnLst/>
            <a:rect l="l" t="t" r="r" b="b"/>
            <a:pathLst>
              <a:path w="2602577" h="6219">
                <a:moveTo>
                  <a:pt x="0" y="0"/>
                </a:moveTo>
                <a:lnTo>
                  <a:pt x="2602577" y="0"/>
                </a:lnTo>
                <a:lnTo>
                  <a:pt x="2602577" y="6219"/>
                </a:lnTo>
                <a:lnTo>
                  <a:pt x="0" y="6219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30196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9023511" y="4751177"/>
            <a:ext cx="2667875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 Users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9044499" y="5062115"/>
            <a:ext cx="97946" cy="111939"/>
          </a:xfrm>
          <a:custGeom>
            <a:avLst/>
            <a:gdLst/>
            <a:ahLst/>
            <a:cxnLst/>
            <a:rect l="l" t="t" r="r" b="b"/>
            <a:pathLst>
              <a:path w="97946" h="111939">
                <a:moveTo>
                  <a:pt x="48973" y="54220"/>
                </a:moveTo>
                <a:cubicBezTo>
                  <a:pt x="63453" y="54220"/>
                  <a:pt x="75209" y="42465"/>
                  <a:pt x="75209" y="27985"/>
                </a:cubicBezTo>
                <a:cubicBezTo>
                  <a:pt x="75209" y="13505"/>
                  <a:pt x="63453" y="1749"/>
                  <a:pt x="48973" y="1749"/>
                </a:cubicBezTo>
                <a:cubicBezTo>
                  <a:pt x="34493" y="1749"/>
                  <a:pt x="22738" y="13505"/>
                  <a:pt x="22738" y="27985"/>
                </a:cubicBezTo>
                <a:cubicBezTo>
                  <a:pt x="22738" y="42465"/>
                  <a:pt x="34493" y="54220"/>
                  <a:pt x="48973" y="54220"/>
                </a:cubicBezTo>
                <a:close/>
                <a:moveTo>
                  <a:pt x="42480" y="66464"/>
                </a:moveTo>
                <a:cubicBezTo>
                  <a:pt x="20945" y="66464"/>
                  <a:pt x="3498" y="83910"/>
                  <a:pt x="3498" y="105445"/>
                </a:cubicBezTo>
                <a:cubicBezTo>
                  <a:pt x="3498" y="109031"/>
                  <a:pt x="6406" y="111939"/>
                  <a:pt x="9991" y="111939"/>
                </a:cubicBezTo>
                <a:lnTo>
                  <a:pt x="87955" y="111939"/>
                </a:lnTo>
                <a:cubicBezTo>
                  <a:pt x="91541" y="111939"/>
                  <a:pt x="94448" y="109031"/>
                  <a:pt x="94448" y="105445"/>
                </a:cubicBezTo>
                <a:cubicBezTo>
                  <a:pt x="94448" y="83910"/>
                  <a:pt x="77002" y="66464"/>
                  <a:pt x="55467" y="66464"/>
                </a:cubicBezTo>
                <a:lnTo>
                  <a:pt x="42480" y="66464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1" name="Text 48"/>
          <p:cNvSpPr/>
          <p:nvPr/>
        </p:nvSpPr>
        <p:spPr>
          <a:xfrm>
            <a:off x="9218247" y="5049680"/>
            <a:ext cx="2463810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Warehouse Managers: Daily ordering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9044499" y="5285992"/>
            <a:ext cx="97946" cy="111939"/>
          </a:xfrm>
          <a:custGeom>
            <a:avLst/>
            <a:gdLst/>
            <a:ahLst/>
            <a:cxnLst/>
            <a:rect l="l" t="t" r="r" b="b"/>
            <a:pathLst>
              <a:path w="97946" h="111939">
                <a:moveTo>
                  <a:pt x="48973" y="54220"/>
                </a:moveTo>
                <a:cubicBezTo>
                  <a:pt x="34493" y="54220"/>
                  <a:pt x="22738" y="42465"/>
                  <a:pt x="22738" y="27985"/>
                </a:cubicBezTo>
                <a:cubicBezTo>
                  <a:pt x="22738" y="13505"/>
                  <a:pt x="34493" y="1749"/>
                  <a:pt x="48973" y="1749"/>
                </a:cubicBezTo>
                <a:cubicBezTo>
                  <a:pt x="63453" y="1749"/>
                  <a:pt x="75209" y="13505"/>
                  <a:pt x="75209" y="27985"/>
                </a:cubicBezTo>
                <a:cubicBezTo>
                  <a:pt x="75209" y="42465"/>
                  <a:pt x="63453" y="54220"/>
                  <a:pt x="48973" y="54220"/>
                </a:cubicBezTo>
                <a:close/>
                <a:moveTo>
                  <a:pt x="42305" y="66464"/>
                </a:moveTo>
                <a:lnTo>
                  <a:pt x="55641" y="66464"/>
                </a:lnTo>
                <a:cubicBezTo>
                  <a:pt x="57762" y="66464"/>
                  <a:pt x="59467" y="68169"/>
                  <a:pt x="59467" y="70290"/>
                </a:cubicBezTo>
                <a:cubicBezTo>
                  <a:pt x="59467" y="71208"/>
                  <a:pt x="59140" y="72082"/>
                  <a:pt x="58549" y="72782"/>
                </a:cubicBezTo>
                <a:lnTo>
                  <a:pt x="52559" y="79778"/>
                </a:lnTo>
                <a:lnTo>
                  <a:pt x="59336" y="104943"/>
                </a:lnTo>
                <a:lnTo>
                  <a:pt x="59467" y="104943"/>
                </a:lnTo>
                <a:lnTo>
                  <a:pt x="67032" y="74662"/>
                </a:lnTo>
                <a:cubicBezTo>
                  <a:pt x="67513" y="72760"/>
                  <a:pt x="69459" y="71601"/>
                  <a:pt x="71295" y="72301"/>
                </a:cubicBezTo>
                <a:cubicBezTo>
                  <a:pt x="84829" y="77461"/>
                  <a:pt x="94448" y="90579"/>
                  <a:pt x="94448" y="105926"/>
                </a:cubicBezTo>
                <a:cubicBezTo>
                  <a:pt x="94448" y="109228"/>
                  <a:pt x="91759" y="111917"/>
                  <a:pt x="88458" y="111917"/>
                </a:cubicBezTo>
                <a:lnTo>
                  <a:pt x="9489" y="111939"/>
                </a:lnTo>
                <a:cubicBezTo>
                  <a:pt x="6187" y="111939"/>
                  <a:pt x="3498" y="109250"/>
                  <a:pt x="3498" y="105948"/>
                </a:cubicBezTo>
                <a:cubicBezTo>
                  <a:pt x="3498" y="90600"/>
                  <a:pt x="13118" y="77483"/>
                  <a:pt x="26651" y="72323"/>
                </a:cubicBezTo>
                <a:cubicBezTo>
                  <a:pt x="28488" y="71623"/>
                  <a:pt x="30433" y="72782"/>
                  <a:pt x="30914" y="74684"/>
                </a:cubicBezTo>
                <a:lnTo>
                  <a:pt x="38479" y="104964"/>
                </a:lnTo>
                <a:lnTo>
                  <a:pt x="38610" y="104964"/>
                </a:lnTo>
                <a:lnTo>
                  <a:pt x="45388" y="79800"/>
                </a:lnTo>
                <a:lnTo>
                  <a:pt x="39397" y="72804"/>
                </a:lnTo>
                <a:cubicBezTo>
                  <a:pt x="38807" y="72104"/>
                  <a:pt x="38479" y="71230"/>
                  <a:pt x="38479" y="70312"/>
                </a:cubicBezTo>
                <a:cubicBezTo>
                  <a:pt x="38479" y="68191"/>
                  <a:pt x="40184" y="66486"/>
                  <a:pt x="42305" y="66486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3" name="Text 50"/>
          <p:cNvSpPr/>
          <p:nvPr/>
        </p:nvSpPr>
        <p:spPr>
          <a:xfrm>
            <a:off x="9218247" y="5273558"/>
            <a:ext cx="2463810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Supply Chain Directors: Performance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9030507" y="5509870"/>
            <a:ext cx="125931" cy="111939"/>
          </a:xfrm>
          <a:custGeom>
            <a:avLst/>
            <a:gdLst/>
            <a:ahLst/>
            <a:cxnLst/>
            <a:rect l="l" t="t" r="r" b="b"/>
            <a:pathLst>
              <a:path w="125931" h="111939">
                <a:moveTo>
                  <a:pt x="48973" y="54220"/>
                </a:moveTo>
                <a:cubicBezTo>
                  <a:pt x="63453" y="54220"/>
                  <a:pt x="75209" y="42465"/>
                  <a:pt x="75209" y="27985"/>
                </a:cubicBezTo>
                <a:cubicBezTo>
                  <a:pt x="75209" y="13505"/>
                  <a:pt x="63453" y="1749"/>
                  <a:pt x="48973" y="1749"/>
                </a:cubicBezTo>
                <a:cubicBezTo>
                  <a:pt x="34493" y="1749"/>
                  <a:pt x="22738" y="13505"/>
                  <a:pt x="22738" y="27985"/>
                </a:cubicBezTo>
                <a:cubicBezTo>
                  <a:pt x="22738" y="42465"/>
                  <a:pt x="34493" y="54220"/>
                  <a:pt x="48973" y="54220"/>
                </a:cubicBezTo>
                <a:close/>
                <a:moveTo>
                  <a:pt x="42480" y="66464"/>
                </a:moveTo>
                <a:cubicBezTo>
                  <a:pt x="20945" y="66464"/>
                  <a:pt x="3498" y="83910"/>
                  <a:pt x="3498" y="105445"/>
                </a:cubicBezTo>
                <a:cubicBezTo>
                  <a:pt x="3498" y="109031"/>
                  <a:pt x="6406" y="111939"/>
                  <a:pt x="9991" y="111939"/>
                </a:cubicBezTo>
                <a:lnTo>
                  <a:pt x="64977" y="111939"/>
                </a:lnTo>
                <a:cubicBezTo>
                  <a:pt x="57063" y="102625"/>
                  <a:pt x="52471" y="90622"/>
                  <a:pt x="52471" y="77920"/>
                </a:cubicBezTo>
                <a:lnTo>
                  <a:pt x="52471" y="71120"/>
                </a:lnTo>
                <a:cubicBezTo>
                  <a:pt x="52471" y="69524"/>
                  <a:pt x="52690" y="67950"/>
                  <a:pt x="53105" y="66464"/>
                </a:cubicBezTo>
                <a:lnTo>
                  <a:pt x="42480" y="66464"/>
                </a:lnTo>
                <a:close/>
                <a:moveTo>
                  <a:pt x="97356" y="106801"/>
                </a:moveTo>
                <a:lnTo>
                  <a:pt x="94448" y="108178"/>
                </a:lnTo>
                <a:lnTo>
                  <a:pt x="94448" y="67054"/>
                </a:lnTo>
                <a:lnTo>
                  <a:pt x="115437" y="74050"/>
                </a:lnTo>
                <a:lnTo>
                  <a:pt x="115437" y="78335"/>
                </a:lnTo>
                <a:cubicBezTo>
                  <a:pt x="115437" y="90535"/>
                  <a:pt x="108397" y="101619"/>
                  <a:pt x="97356" y="106823"/>
                </a:cubicBezTo>
                <a:close/>
                <a:moveTo>
                  <a:pt x="92240" y="56735"/>
                </a:moveTo>
                <a:lnTo>
                  <a:pt x="67754" y="64890"/>
                </a:lnTo>
                <a:cubicBezTo>
                  <a:pt x="64890" y="65851"/>
                  <a:pt x="62966" y="68519"/>
                  <a:pt x="62966" y="71536"/>
                </a:cubicBezTo>
                <a:lnTo>
                  <a:pt x="62966" y="78335"/>
                </a:lnTo>
                <a:cubicBezTo>
                  <a:pt x="62966" y="94601"/>
                  <a:pt x="72367" y="109403"/>
                  <a:pt x="87059" y="116311"/>
                </a:cubicBezTo>
                <a:lnTo>
                  <a:pt x="91103" y="118213"/>
                </a:lnTo>
                <a:cubicBezTo>
                  <a:pt x="92153" y="118694"/>
                  <a:pt x="93290" y="118957"/>
                  <a:pt x="94426" y="118957"/>
                </a:cubicBezTo>
                <a:cubicBezTo>
                  <a:pt x="95563" y="118957"/>
                  <a:pt x="96722" y="118694"/>
                  <a:pt x="97750" y="118213"/>
                </a:cubicBezTo>
                <a:lnTo>
                  <a:pt x="101794" y="116311"/>
                </a:lnTo>
                <a:cubicBezTo>
                  <a:pt x="116530" y="109381"/>
                  <a:pt x="125931" y="94580"/>
                  <a:pt x="125931" y="78313"/>
                </a:cubicBezTo>
                <a:lnTo>
                  <a:pt x="125931" y="71514"/>
                </a:lnTo>
                <a:cubicBezTo>
                  <a:pt x="125931" y="68497"/>
                  <a:pt x="124007" y="65830"/>
                  <a:pt x="121143" y="64868"/>
                </a:cubicBezTo>
                <a:lnTo>
                  <a:pt x="96657" y="56713"/>
                </a:lnTo>
                <a:cubicBezTo>
                  <a:pt x="95214" y="56232"/>
                  <a:pt x="93661" y="56232"/>
                  <a:pt x="92240" y="56713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5" name="Text 52"/>
          <p:cNvSpPr/>
          <p:nvPr/>
        </p:nvSpPr>
        <p:spPr>
          <a:xfrm>
            <a:off x="9218247" y="5497435"/>
            <a:ext cx="2463810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Executives: ROI tracking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9023511" y="5733748"/>
            <a:ext cx="139923" cy="111939"/>
          </a:xfrm>
          <a:custGeom>
            <a:avLst/>
            <a:gdLst/>
            <a:ahLst/>
            <a:cxnLst/>
            <a:rect l="l" t="t" r="r" b="b"/>
            <a:pathLst>
              <a:path w="139923" h="111939">
                <a:moveTo>
                  <a:pt x="56079" y="1749"/>
                </a:moveTo>
                <a:cubicBezTo>
                  <a:pt x="70559" y="1749"/>
                  <a:pt x="82314" y="13505"/>
                  <a:pt x="82314" y="27985"/>
                </a:cubicBezTo>
                <a:cubicBezTo>
                  <a:pt x="82314" y="42465"/>
                  <a:pt x="70559" y="54220"/>
                  <a:pt x="56079" y="54220"/>
                </a:cubicBezTo>
                <a:cubicBezTo>
                  <a:pt x="41599" y="54220"/>
                  <a:pt x="29843" y="42465"/>
                  <a:pt x="29843" y="27985"/>
                </a:cubicBezTo>
                <a:cubicBezTo>
                  <a:pt x="29843" y="13505"/>
                  <a:pt x="41599" y="1749"/>
                  <a:pt x="56079" y="1749"/>
                </a:cubicBezTo>
                <a:close/>
                <a:moveTo>
                  <a:pt x="49564" y="66464"/>
                </a:moveTo>
                <a:lnTo>
                  <a:pt x="62550" y="66464"/>
                </a:lnTo>
                <a:lnTo>
                  <a:pt x="62878" y="66464"/>
                </a:lnTo>
                <a:cubicBezTo>
                  <a:pt x="60058" y="72323"/>
                  <a:pt x="61173" y="79188"/>
                  <a:pt x="65392" y="83845"/>
                </a:cubicBezTo>
                <a:cubicBezTo>
                  <a:pt x="60976" y="88720"/>
                  <a:pt x="59970" y="96044"/>
                  <a:pt x="63337" y="102079"/>
                </a:cubicBezTo>
                <a:lnTo>
                  <a:pt x="68256" y="110911"/>
                </a:lnTo>
                <a:cubicBezTo>
                  <a:pt x="68453" y="111261"/>
                  <a:pt x="68672" y="111611"/>
                  <a:pt x="68890" y="111939"/>
                </a:cubicBezTo>
                <a:lnTo>
                  <a:pt x="17075" y="111939"/>
                </a:lnTo>
                <a:cubicBezTo>
                  <a:pt x="13489" y="111939"/>
                  <a:pt x="10582" y="109031"/>
                  <a:pt x="10582" y="105445"/>
                </a:cubicBezTo>
                <a:cubicBezTo>
                  <a:pt x="10582" y="83910"/>
                  <a:pt x="28028" y="66464"/>
                  <a:pt x="49564" y="66464"/>
                </a:cubicBezTo>
                <a:close/>
                <a:moveTo>
                  <a:pt x="94580" y="54133"/>
                </a:moveTo>
                <a:cubicBezTo>
                  <a:pt x="94580" y="51225"/>
                  <a:pt x="96919" y="48886"/>
                  <a:pt x="99827" y="48886"/>
                </a:cubicBezTo>
                <a:lnTo>
                  <a:pt x="110321" y="48886"/>
                </a:lnTo>
                <a:cubicBezTo>
                  <a:pt x="113229" y="48886"/>
                  <a:pt x="115568" y="51225"/>
                  <a:pt x="115568" y="54133"/>
                </a:cubicBezTo>
                <a:lnTo>
                  <a:pt x="115568" y="55467"/>
                </a:lnTo>
                <a:cubicBezTo>
                  <a:pt x="115568" y="59599"/>
                  <a:pt x="120837" y="62638"/>
                  <a:pt x="124423" y="60582"/>
                </a:cubicBezTo>
                <a:lnTo>
                  <a:pt x="125516" y="59948"/>
                </a:lnTo>
                <a:cubicBezTo>
                  <a:pt x="128052" y="58484"/>
                  <a:pt x="131309" y="59380"/>
                  <a:pt x="132731" y="61938"/>
                </a:cubicBezTo>
                <a:lnTo>
                  <a:pt x="137628" y="70727"/>
                </a:lnTo>
                <a:cubicBezTo>
                  <a:pt x="138983" y="73176"/>
                  <a:pt x="138196" y="76236"/>
                  <a:pt x="135835" y="77723"/>
                </a:cubicBezTo>
                <a:lnTo>
                  <a:pt x="134808" y="78357"/>
                </a:lnTo>
                <a:cubicBezTo>
                  <a:pt x="131266" y="80565"/>
                  <a:pt x="131266" y="87081"/>
                  <a:pt x="134808" y="89311"/>
                </a:cubicBezTo>
                <a:lnTo>
                  <a:pt x="135813" y="89945"/>
                </a:lnTo>
                <a:cubicBezTo>
                  <a:pt x="138174" y="91431"/>
                  <a:pt x="138983" y="94492"/>
                  <a:pt x="137628" y="96941"/>
                </a:cubicBezTo>
                <a:lnTo>
                  <a:pt x="132709" y="105773"/>
                </a:lnTo>
                <a:cubicBezTo>
                  <a:pt x="131288" y="108331"/>
                  <a:pt x="128030" y="109250"/>
                  <a:pt x="125494" y="107763"/>
                </a:cubicBezTo>
                <a:lnTo>
                  <a:pt x="124423" y="107129"/>
                </a:lnTo>
                <a:cubicBezTo>
                  <a:pt x="120837" y="105052"/>
                  <a:pt x="115568" y="108113"/>
                  <a:pt x="115568" y="112245"/>
                </a:cubicBezTo>
                <a:lnTo>
                  <a:pt x="115568" y="113579"/>
                </a:lnTo>
                <a:cubicBezTo>
                  <a:pt x="115568" y="116486"/>
                  <a:pt x="113229" y="118826"/>
                  <a:pt x="110321" y="118826"/>
                </a:cubicBezTo>
                <a:lnTo>
                  <a:pt x="99827" y="118826"/>
                </a:lnTo>
                <a:cubicBezTo>
                  <a:pt x="96919" y="118826"/>
                  <a:pt x="94580" y="116486"/>
                  <a:pt x="94580" y="113579"/>
                </a:cubicBezTo>
                <a:lnTo>
                  <a:pt x="94580" y="112289"/>
                </a:lnTo>
                <a:cubicBezTo>
                  <a:pt x="94580" y="108135"/>
                  <a:pt x="89289" y="105074"/>
                  <a:pt x="85681" y="107151"/>
                </a:cubicBezTo>
                <a:lnTo>
                  <a:pt x="84632" y="107763"/>
                </a:lnTo>
                <a:cubicBezTo>
                  <a:pt x="82096" y="109228"/>
                  <a:pt x="78860" y="108331"/>
                  <a:pt x="77417" y="105773"/>
                </a:cubicBezTo>
                <a:lnTo>
                  <a:pt x="72476" y="96941"/>
                </a:lnTo>
                <a:cubicBezTo>
                  <a:pt x="71120" y="94492"/>
                  <a:pt x="71908" y="91409"/>
                  <a:pt x="74291" y="89923"/>
                </a:cubicBezTo>
                <a:lnTo>
                  <a:pt x="75253" y="89332"/>
                </a:lnTo>
                <a:cubicBezTo>
                  <a:pt x="78816" y="87124"/>
                  <a:pt x="78816" y="80565"/>
                  <a:pt x="75253" y="78357"/>
                </a:cubicBezTo>
                <a:lnTo>
                  <a:pt x="74269" y="77745"/>
                </a:lnTo>
                <a:cubicBezTo>
                  <a:pt x="71886" y="76258"/>
                  <a:pt x="71099" y="73176"/>
                  <a:pt x="72454" y="70727"/>
                </a:cubicBezTo>
                <a:lnTo>
                  <a:pt x="77373" y="61916"/>
                </a:lnTo>
                <a:cubicBezTo>
                  <a:pt x="78794" y="59358"/>
                  <a:pt x="82052" y="58462"/>
                  <a:pt x="84566" y="59927"/>
                </a:cubicBezTo>
                <a:lnTo>
                  <a:pt x="85616" y="60539"/>
                </a:lnTo>
                <a:cubicBezTo>
                  <a:pt x="89223" y="62616"/>
                  <a:pt x="94514" y="59555"/>
                  <a:pt x="94514" y="55401"/>
                </a:cubicBezTo>
                <a:lnTo>
                  <a:pt x="94514" y="54111"/>
                </a:lnTo>
                <a:close/>
                <a:moveTo>
                  <a:pt x="116421" y="83910"/>
                </a:moveTo>
                <a:cubicBezTo>
                  <a:pt x="116421" y="77636"/>
                  <a:pt x="111327" y="72542"/>
                  <a:pt x="105052" y="72542"/>
                </a:cubicBezTo>
                <a:cubicBezTo>
                  <a:pt x="98777" y="72542"/>
                  <a:pt x="93683" y="77636"/>
                  <a:pt x="93683" y="83910"/>
                </a:cubicBezTo>
                <a:cubicBezTo>
                  <a:pt x="93683" y="90185"/>
                  <a:pt x="98777" y="95279"/>
                  <a:pt x="105052" y="95279"/>
                </a:cubicBezTo>
                <a:cubicBezTo>
                  <a:pt x="111327" y="95279"/>
                  <a:pt x="116421" y="90185"/>
                  <a:pt x="116421" y="8391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7" name="Text 54"/>
          <p:cNvSpPr/>
          <p:nvPr/>
        </p:nvSpPr>
        <p:spPr>
          <a:xfrm>
            <a:off x="9218247" y="5721313"/>
            <a:ext cx="2463810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Analysts: Deep-dive analysis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9026620" y="6022926"/>
            <a:ext cx="2590139" cy="640539"/>
          </a:xfrm>
          <a:custGeom>
            <a:avLst/>
            <a:gdLst/>
            <a:ahLst/>
            <a:cxnLst/>
            <a:rect l="l" t="t" r="r" b="b"/>
            <a:pathLst>
              <a:path w="2590139" h="640539">
                <a:moveTo>
                  <a:pt x="74623" y="0"/>
                </a:moveTo>
                <a:lnTo>
                  <a:pt x="2515517" y="0"/>
                </a:lnTo>
                <a:cubicBezTo>
                  <a:pt x="2556730" y="0"/>
                  <a:pt x="2590139" y="33410"/>
                  <a:pt x="2590139" y="74623"/>
                </a:cubicBezTo>
                <a:lnTo>
                  <a:pt x="2590139" y="565916"/>
                </a:lnTo>
                <a:cubicBezTo>
                  <a:pt x="2590139" y="607129"/>
                  <a:pt x="2556730" y="640539"/>
                  <a:pt x="2515517" y="640539"/>
                </a:cubicBezTo>
                <a:lnTo>
                  <a:pt x="74623" y="640539"/>
                </a:lnTo>
                <a:cubicBezTo>
                  <a:pt x="33437" y="640539"/>
                  <a:pt x="0" y="607101"/>
                  <a:pt x="0" y="565916"/>
                </a:cubicBezTo>
                <a:lnTo>
                  <a:pt x="0" y="74623"/>
                </a:lnTo>
                <a:cubicBezTo>
                  <a:pt x="0" y="33437"/>
                  <a:pt x="33437" y="0"/>
                  <a:pt x="74623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59" name="Text 56"/>
          <p:cNvSpPr/>
          <p:nvPr/>
        </p:nvSpPr>
        <p:spPr>
          <a:xfrm>
            <a:off x="9141668" y="6137977"/>
            <a:ext cx="960808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 Active Usage</a:t>
            </a:r>
            <a:endParaRPr lang="en-US" sz="1600" dirty="0"/>
          </a:p>
        </p:txBody>
      </p:sp>
      <p:sp>
        <p:nvSpPr>
          <p:cNvPr id="60" name="Text 57"/>
          <p:cNvSpPr/>
          <p:nvPr/>
        </p:nvSpPr>
        <p:spPr>
          <a:xfrm>
            <a:off x="9141668" y="6287229"/>
            <a:ext cx="998121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9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95%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10525648" y="6137977"/>
            <a:ext cx="979464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88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Saved</a:t>
            </a:r>
            <a:endParaRPr lang="en-US" sz="1600" dirty="0"/>
          </a:p>
        </p:txBody>
      </p:sp>
      <p:sp>
        <p:nvSpPr>
          <p:cNvPr id="62" name="Text 59"/>
          <p:cNvSpPr/>
          <p:nvPr/>
        </p:nvSpPr>
        <p:spPr>
          <a:xfrm>
            <a:off x="10488335" y="6287229"/>
            <a:ext cx="1016777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69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2.3 hrs/day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bcb0e01c5b997fe0bdc87964e218fba25f58ca2e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8891" r="8891" t="0" b="0"/>
          <a:stretch/>
        </p:blipFill>
        <p:spPr>
          <a:xfrm>
            <a:off x="0" y="0"/>
            <a:ext cx="12192000" cy="8342313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8342313"/>
          </a:xfrm>
          <a:custGeom>
            <a:avLst/>
            <a:gdLst/>
            <a:ahLst/>
            <a:cxnLst/>
            <a:rect l="l" t="t" r="r" b="b"/>
            <a:pathLst>
              <a:path w="12192000" h="8342313">
                <a:moveTo>
                  <a:pt x="0" y="0"/>
                </a:moveTo>
                <a:lnTo>
                  <a:pt x="12192000" y="0"/>
                </a:lnTo>
                <a:lnTo>
                  <a:pt x="12192000" y="8342313"/>
                </a:lnTo>
                <a:lnTo>
                  <a:pt x="0" y="8342313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90000"/>
                </a:srgbClr>
              </a:gs>
              <a:gs pos="100000">
                <a:srgbClr val="0F172A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175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Learnings &amp; Future Roadmap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7500" y="9842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7" name="Shape 4"/>
          <p:cNvSpPr/>
          <p:nvPr/>
        </p:nvSpPr>
        <p:spPr>
          <a:xfrm>
            <a:off x="320146" y="1209146"/>
            <a:ext cx="5871104" cy="5601229"/>
          </a:xfrm>
          <a:custGeom>
            <a:avLst/>
            <a:gdLst/>
            <a:ahLst/>
            <a:cxnLst/>
            <a:rect l="l" t="t" r="r" b="b"/>
            <a:pathLst>
              <a:path w="5871104" h="5601229">
                <a:moveTo>
                  <a:pt x="63518" y="0"/>
                </a:moveTo>
                <a:lnTo>
                  <a:pt x="5807586" y="0"/>
                </a:lnTo>
                <a:cubicBezTo>
                  <a:pt x="5842666" y="0"/>
                  <a:pt x="5871104" y="28438"/>
                  <a:pt x="5871104" y="63518"/>
                </a:cubicBezTo>
                <a:lnTo>
                  <a:pt x="5871104" y="5537711"/>
                </a:lnTo>
                <a:cubicBezTo>
                  <a:pt x="5871104" y="5572791"/>
                  <a:pt x="5842666" y="5601229"/>
                  <a:pt x="5807586" y="5601229"/>
                </a:cubicBezTo>
                <a:lnTo>
                  <a:pt x="63518" y="5601229"/>
                </a:lnTo>
                <a:cubicBezTo>
                  <a:pt x="28438" y="5601229"/>
                  <a:pt x="0" y="5572791"/>
                  <a:pt x="0" y="5537711"/>
                </a:cubicBezTo>
                <a:lnTo>
                  <a:pt x="0" y="63518"/>
                </a:lnTo>
                <a:cubicBezTo>
                  <a:pt x="0" y="28438"/>
                  <a:pt x="28438" y="0"/>
                  <a:pt x="63518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13292" y="140228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44260" y="1513411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90816" y="119062"/>
                </a:moveTo>
                <a:cubicBezTo>
                  <a:pt x="93080" y="112148"/>
                  <a:pt x="97606" y="105885"/>
                  <a:pt x="102722" y="100490"/>
                </a:cubicBezTo>
                <a:cubicBezTo>
                  <a:pt x="112861" y="89824"/>
                  <a:pt x="119062" y="75406"/>
                  <a:pt x="119062" y="59531"/>
                </a:cubicBezTo>
                <a:cubicBezTo>
                  <a:pt x="119062" y="26665"/>
                  <a:pt x="92397" y="0"/>
                  <a:pt x="59531" y="0"/>
                </a:cubicBezTo>
                <a:cubicBezTo>
                  <a:pt x="26665" y="0"/>
                  <a:pt x="0" y="26665"/>
                  <a:pt x="0" y="59531"/>
                </a:cubicBezTo>
                <a:cubicBezTo>
                  <a:pt x="0" y="75406"/>
                  <a:pt x="6201" y="89824"/>
                  <a:pt x="16340" y="100490"/>
                </a:cubicBezTo>
                <a:cubicBezTo>
                  <a:pt x="21456" y="105885"/>
                  <a:pt x="26014" y="112148"/>
                  <a:pt x="28246" y="119062"/>
                </a:cubicBezTo>
                <a:lnTo>
                  <a:pt x="90785" y="119062"/>
                </a:lnTo>
                <a:close/>
                <a:moveTo>
                  <a:pt x="89297" y="133945"/>
                </a:moveTo>
                <a:lnTo>
                  <a:pt x="29766" y="133945"/>
                </a:lnTo>
                <a:lnTo>
                  <a:pt x="29766" y="138906"/>
                </a:lnTo>
                <a:cubicBezTo>
                  <a:pt x="29766" y="152611"/>
                  <a:pt x="40866" y="163711"/>
                  <a:pt x="54570" y="163711"/>
                </a:cubicBezTo>
                <a:lnTo>
                  <a:pt x="64492" y="163711"/>
                </a:lnTo>
                <a:cubicBezTo>
                  <a:pt x="78197" y="163711"/>
                  <a:pt x="89297" y="152611"/>
                  <a:pt x="89297" y="138906"/>
                </a:cubicBezTo>
                <a:lnTo>
                  <a:pt x="89297" y="133945"/>
                </a:lnTo>
                <a:close/>
                <a:moveTo>
                  <a:pt x="57051" y="34727"/>
                </a:moveTo>
                <a:cubicBezTo>
                  <a:pt x="44710" y="34727"/>
                  <a:pt x="34727" y="44710"/>
                  <a:pt x="34727" y="57051"/>
                </a:cubicBezTo>
                <a:cubicBezTo>
                  <a:pt x="34727" y="61175"/>
                  <a:pt x="31409" y="64492"/>
                  <a:pt x="27285" y="64492"/>
                </a:cubicBezTo>
                <a:cubicBezTo>
                  <a:pt x="23161" y="64492"/>
                  <a:pt x="19844" y="61175"/>
                  <a:pt x="19844" y="57051"/>
                </a:cubicBezTo>
                <a:cubicBezTo>
                  <a:pt x="19844" y="36494"/>
                  <a:pt x="36494" y="19844"/>
                  <a:pt x="57051" y="19844"/>
                </a:cubicBezTo>
                <a:cubicBezTo>
                  <a:pt x="61175" y="19844"/>
                  <a:pt x="64492" y="23161"/>
                  <a:pt x="64492" y="27285"/>
                </a:cubicBezTo>
                <a:cubicBezTo>
                  <a:pt x="64492" y="31409"/>
                  <a:pt x="61175" y="34727"/>
                  <a:pt x="57051" y="34727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0" name="Text 7"/>
          <p:cNvSpPr/>
          <p:nvPr/>
        </p:nvSpPr>
        <p:spPr>
          <a:xfrm>
            <a:off x="989542" y="1465786"/>
            <a:ext cx="1238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Learnings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13292" y="197378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22598" y="2021411"/>
            <a:ext cx="87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62542" y="1942036"/>
            <a:ext cx="407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Engineering is King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62542" y="2132536"/>
            <a:ext cx="4071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40% of time, 80% of value. Domain expertise + data science = winning combination.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13292" y="245003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11932" y="2497661"/>
            <a:ext cx="111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62542" y="2418286"/>
            <a:ext cx="3452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Going Beyond Prediction Matters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62542" y="2608786"/>
            <a:ext cx="3444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Forecasts alone don't drive adoption. Actionable recommendations do.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13292" y="292628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10526" y="2973911"/>
            <a:ext cx="11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62542" y="2894536"/>
            <a:ext cx="354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Metrics Drive Adoption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62542" y="3085036"/>
            <a:ext cx="3532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accuracy matters less than ROI. Speak the language of savings.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13292" y="340253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12014" y="3450161"/>
            <a:ext cx="111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62542" y="3370786"/>
            <a:ext cx="3619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 From Day One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62542" y="3561286"/>
            <a:ext cx="3611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Unity Catalog saved weeks of rework. Lineage and audit essential for trust.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513292" y="387878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610361" y="3926411"/>
            <a:ext cx="11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62542" y="3847036"/>
            <a:ext cx="3611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Iterate With Users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62542" y="4037536"/>
            <a:ext cx="3603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 evolved based on feedback. Manager input improved features.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389688" y="1209146"/>
            <a:ext cx="5482167" cy="4505854"/>
          </a:xfrm>
          <a:custGeom>
            <a:avLst/>
            <a:gdLst/>
            <a:ahLst/>
            <a:cxnLst/>
            <a:rect l="l" t="t" r="r" b="b"/>
            <a:pathLst>
              <a:path w="5482167" h="4505854">
                <a:moveTo>
                  <a:pt x="63487" y="0"/>
                </a:moveTo>
                <a:lnTo>
                  <a:pt x="5418679" y="0"/>
                </a:lnTo>
                <a:cubicBezTo>
                  <a:pt x="5453742" y="0"/>
                  <a:pt x="5482167" y="28424"/>
                  <a:pt x="5482167" y="63487"/>
                </a:cubicBezTo>
                <a:lnTo>
                  <a:pt x="5482167" y="4442367"/>
                </a:lnTo>
                <a:cubicBezTo>
                  <a:pt x="5482167" y="4477430"/>
                  <a:pt x="5453742" y="4505854"/>
                  <a:pt x="5418679" y="4505854"/>
                </a:cubicBezTo>
                <a:lnTo>
                  <a:pt x="63487" y="4505854"/>
                </a:lnTo>
                <a:cubicBezTo>
                  <a:pt x="28424" y="4505854"/>
                  <a:pt x="0" y="4477430"/>
                  <a:pt x="0" y="4442367"/>
                </a:cubicBezTo>
                <a:lnTo>
                  <a:pt x="0" y="63487"/>
                </a:lnTo>
                <a:cubicBezTo>
                  <a:pt x="0" y="28448"/>
                  <a:pt x="28448" y="0"/>
                  <a:pt x="63487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6551084" y="137053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6662209" y="148166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39688" y="99219"/>
                </a:moveTo>
                <a:lnTo>
                  <a:pt x="7596" y="99219"/>
                </a:lnTo>
                <a:cubicBezTo>
                  <a:pt x="-124" y="99219"/>
                  <a:pt x="-4868" y="90816"/>
                  <a:pt x="-899" y="84181"/>
                </a:cubicBezTo>
                <a:lnTo>
                  <a:pt x="15503" y="56834"/>
                </a:lnTo>
                <a:cubicBezTo>
                  <a:pt x="18200" y="52338"/>
                  <a:pt x="23037" y="49609"/>
                  <a:pt x="28277" y="49609"/>
                </a:cubicBezTo>
                <a:lnTo>
                  <a:pt x="57733" y="49609"/>
                </a:lnTo>
                <a:cubicBezTo>
                  <a:pt x="81328" y="9643"/>
                  <a:pt x="116520" y="7627"/>
                  <a:pt x="140053" y="11069"/>
                </a:cubicBezTo>
                <a:cubicBezTo>
                  <a:pt x="144022" y="11658"/>
                  <a:pt x="147123" y="14759"/>
                  <a:pt x="147681" y="18697"/>
                </a:cubicBezTo>
                <a:cubicBezTo>
                  <a:pt x="151123" y="42230"/>
                  <a:pt x="149107" y="77422"/>
                  <a:pt x="109141" y="101017"/>
                </a:cubicBezTo>
                <a:lnTo>
                  <a:pt x="109141" y="130473"/>
                </a:lnTo>
                <a:cubicBezTo>
                  <a:pt x="109141" y="135713"/>
                  <a:pt x="106412" y="140550"/>
                  <a:pt x="101916" y="143247"/>
                </a:cubicBezTo>
                <a:lnTo>
                  <a:pt x="74569" y="159649"/>
                </a:lnTo>
                <a:cubicBezTo>
                  <a:pt x="67965" y="163618"/>
                  <a:pt x="59531" y="158843"/>
                  <a:pt x="59531" y="151154"/>
                </a:cubicBezTo>
                <a:lnTo>
                  <a:pt x="59531" y="119062"/>
                </a:lnTo>
                <a:cubicBezTo>
                  <a:pt x="59531" y="108117"/>
                  <a:pt x="50633" y="99219"/>
                  <a:pt x="39688" y="99219"/>
                </a:cubicBezTo>
                <a:lnTo>
                  <a:pt x="39656" y="99219"/>
                </a:lnTo>
                <a:close/>
                <a:moveTo>
                  <a:pt x="124023" y="49609"/>
                </a:moveTo>
                <a:cubicBezTo>
                  <a:pt x="124023" y="41395"/>
                  <a:pt x="117355" y="34727"/>
                  <a:pt x="109141" y="34727"/>
                </a:cubicBezTo>
                <a:cubicBezTo>
                  <a:pt x="100927" y="34727"/>
                  <a:pt x="94258" y="41395"/>
                  <a:pt x="94258" y="49609"/>
                </a:cubicBezTo>
                <a:cubicBezTo>
                  <a:pt x="94258" y="57823"/>
                  <a:pt x="100927" y="64492"/>
                  <a:pt x="109141" y="64492"/>
                </a:cubicBezTo>
                <a:cubicBezTo>
                  <a:pt x="117355" y="64492"/>
                  <a:pt x="124023" y="57823"/>
                  <a:pt x="124023" y="4960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4" name="Text 31"/>
          <p:cNvSpPr/>
          <p:nvPr/>
        </p:nvSpPr>
        <p:spPr>
          <a:xfrm>
            <a:off x="7027334" y="1434036"/>
            <a:ext cx="146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Roadmap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551084" y="1878536"/>
            <a:ext cx="5159375" cy="1238250"/>
          </a:xfrm>
          <a:custGeom>
            <a:avLst/>
            <a:gdLst/>
            <a:ahLst/>
            <a:cxnLst/>
            <a:rect l="l" t="t" r="r" b="b"/>
            <a:pathLst>
              <a:path w="5159375" h="1238250">
                <a:moveTo>
                  <a:pt x="63497" y="0"/>
                </a:moveTo>
                <a:lnTo>
                  <a:pt x="5095878" y="0"/>
                </a:lnTo>
                <a:cubicBezTo>
                  <a:pt x="5130946" y="0"/>
                  <a:pt x="5159375" y="28429"/>
                  <a:pt x="5159375" y="63497"/>
                </a:cubicBezTo>
                <a:lnTo>
                  <a:pt x="5159375" y="1174753"/>
                </a:lnTo>
                <a:cubicBezTo>
                  <a:pt x="5159375" y="1209821"/>
                  <a:pt x="5130946" y="1238250"/>
                  <a:pt x="5095878" y="1238250"/>
                </a:cubicBezTo>
                <a:lnTo>
                  <a:pt x="63497" y="1238250"/>
                </a:lnTo>
                <a:cubicBezTo>
                  <a:pt x="28429" y="1238250"/>
                  <a:pt x="0" y="1209821"/>
                  <a:pt x="0" y="117475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0F172A">
              <a:alpha val="50196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6678084" y="2005536"/>
            <a:ext cx="476250" cy="190500"/>
          </a:xfrm>
          <a:custGeom>
            <a:avLst/>
            <a:gdLst/>
            <a:ahLst/>
            <a:cxnLst/>
            <a:rect l="l" t="t" r="r" b="b"/>
            <a:pathLst>
              <a:path w="476250" h="190500">
                <a:moveTo>
                  <a:pt x="31751" y="0"/>
                </a:moveTo>
                <a:lnTo>
                  <a:pt x="444499" y="0"/>
                </a:lnTo>
                <a:cubicBezTo>
                  <a:pt x="462035" y="0"/>
                  <a:pt x="476250" y="14215"/>
                  <a:pt x="476250" y="31751"/>
                </a:cubicBezTo>
                <a:lnTo>
                  <a:pt x="476250" y="158749"/>
                </a:lnTo>
                <a:cubicBezTo>
                  <a:pt x="476250" y="176285"/>
                  <a:pt x="462035" y="190500"/>
                  <a:pt x="444499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6678084" y="2005536"/>
            <a:ext cx="523875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2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7221223" y="203728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Q1 2026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700904" y="2280706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0" name="Text 37"/>
          <p:cNvSpPr/>
          <p:nvPr/>
        </p:nvSpPr>
        <p:spPr>
          <a:xfrm>
            <a:off x="6860646" y="2259536"/>
            <a:ext cx="477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forecasting (streaming data)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6700904" y="2471206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2" name="Text 39"/>
          <p:cNvSpPr/>
          <p:nvPr/>
        </p:nvSpPr>
        <p:spPr>
          <a:xfrm>
            <a:off x="6860646" y="2450036"/>
            <a:ext cx="477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order placement (API integration)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6700904" y="2661706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4" name="Text 41"/>
          <p:cNvSpPr/>
          <p:nvPr/>
        </p:nvSpPr>
        <p:spPr>
          <a:xfrm>
            <a:off x="6860646" y="2640536"/>
            <a:ext cx="477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Multi-warehouse optimization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6700904" y="2852206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6" name="Text 43"/>
          <p:cNvSpPr/>
          <p:nvPr/>
        </p:nvSpPr>
        <p:spPr>
          <a:xfrm>
            <a:off x="6860646" y="2831036"/>
            <a:ext cx="477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 alerts for managers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6551084" y="3243786"/>
            <a:ext cx="5159375" cy="1238250"/>
          </a:xfrm>
          <a:custGeom>
            <a:avLst/>
            <a:gdLst/>
            <a:ahLst/>
            <a:cxnLst/>
            <a:rect l="l" t="t" r="r" b="b"/>
            <a:pathLst>
              <a:path w="5159375" h="1238250">
                <a:moveTo>
                  <a:pt x="63497" y="0"/>
                </a:moveTo>
                <a:lnTo>
                  <a:pt x="5095878" y="0"/>
                </a:lnTo>
                <a:cubicBezTo>
                  <a:pt x="5130946" y="0"/>
                  <a:pt x="5159375" y="28429"/>
                  <a:pt x="5159375" y="63497"/>
                </a:cubicBezTo>
                <a:lnTo>
                  <a:pt x="5159375" y="1174753"/>
                </a:lnTo>
                <a:cubicBezTo>
                  <a:pt x="5159375" y="1209821"/>
                  <a:pt x="5130946" y="1238250"/>
                  <a:pt x="5095878" y="1238250"/>
                </a:cubicBezTo>
                <a:lnTo>
                  <a:pt x="63497" y="1238250"/>
                </a:lnTo>
                <a:cubicBezTo>
                  <a:pt x="28429" y="1238250"/>
                  <a:pt x="0" y="1209821"/>
                  <a:pt x="0" y="117475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0F172A">
              <a:alpha val="50196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6678084" y="3370786"/>
            <a:ext cx="484187" cy="190500"/>
          </a:xfrm>
          <a:custGeom>
            <a:avLst/>
            <a:gdLst/>
            <a:ahLst/>
            <a:cxnLst/>
            <a:rect l="l" t="t" r="r" b="b"/>
            <a:pathLst>
              <a:path w="484187" h="190500">
                <a:moveTo>
                  <a:pt x="31751" y="0"/>
                </a:moveTo>
                <a:lnTo>
                  <a:pt x="452437" y="0"/>
                </a:lnTo>
                <a:cubicBezTo>
                  <a:pt x="469972" y="0"/>
                  <a:pt x="484187" y="14215"/>
                  <a:pt x="484187" y="31751"/>
                </a:cubicBezTo>
                <a:lnTo>
                  <a:pt x="484187" y="158749"/>
                </a:lnTo>
                <a:cubicBezTo>
                  <a:pt x="484187" y="176285"/>
                  <a:pt x="469972" y="190500"/>
                  <a:pt x="452437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6678084" y="3370786"/>
            <a:ext cx="531813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3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7223704" y="3402536"/>
            <a:ext cx="5715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Q2-Q3 2026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6687013" y="3645956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67174" y="-4102"/>
                </a:moveTo>
                <a:cubicBezTo>
                  <a:pt x="66284" y="-5838"/>
                  <a:pt x="64483" y="-6945"/>
                  <a:pt x="62530" y="-6945"/>
                </a:cubicBezTo>
                <a:cubicBezTo>
                  <a:pt x="60576" y="-6945"/>
                  <a:pt x="58775" y="-5838"/>
                  <a:pt x="57885" y="-4102"/>
                </a:cubicBezTo>
                <a:lnTo>
                  <a:pt x="41911" y="27195"/>
                </a:lnTo>
                <a:lnTo>
                  <a:pt x="7206" y="32708"/>
                </a:lnTo>
                <a:cubicBezTo>
                  <a:pt x="5274" y="33012"/>
                  <a:pt x="3668" y="34379"/>
                  <a:pt x="3060" y="36246"/>
                </a:cubicBezTo>
                <a:cubicBezTo>
                  <a:pt x="2453" y="38112"/>
                  <a:pt x="2952" y="40153"/>
                  <a:pt x="4319" y="41542"/>
                </a:cubicBezTo>
                <a:lnTo>
                  <a:pt x="29149" y="66393"/>
                </a:lnTo>
                <a:lnTo>
                  <a:pt x="23679" y="101098"/>
                </a:lnTo>
                <a:cubicBezTo>
                  <a:pt x="23375" y="103029"/>
                  <a:pt x="24178" y="104983"/>
                  <a:pt x="25763" y="106133"/>
                </a:cubicBezTo>
                <a:cubicBezTo>
                  <a:pt x="27347" y="107283"/>
                  <a:pt x="29431" y="107457"/>
                  <a:pt x="31189" y="106567"/>
                </a:cubicBezTo>
                <a:lnTo>
                  <a:pt x="62530" y="90636"/>
                </a:lnTo>
                <a:lnTo>
                  <a:pt x="93849" y="106567"/>
                </a:lnTo>
                <a:cubicBezTo>
                  <a:pt x="95585" y="107457"/>
                  <a:pt x="97690" y="107283"/>
                  <a:pt x="99275" y="106133"/>
                </a:cubicBezTo>
                <a:cubicBezTo>
                  <a:pt x="100859" y="104983"/>
                  <a:pt x="101662" y="103051"/>
                  <a:pt x="101358" y="101098"/>
                </a:cubicBezTo>
                <a:lnTo>
                  <a:pt x="95867" y="66393"/>
                </a:lnTo>
                <a:lnTo>
                  <a:pt x="120697" y="41542"/>
                </a:lnTo>
                <a:cubicBezTo>
                  <a:pt x="122086" y="40153"/>
                  <a:pt x="122563" y="38112"/>
                  <a:pt x="121955" y="36246"/>
                </a:cubicBezTo>
                <a:cubicBezTo>
                  <a:pt x="121348" y="34379"/>
                  <a:pt x="119763" y="33012"/>
                  <a:pt x="117810" y="32708"/>
                </a:cubicBezTo>
                <a:lnTo>
                  <a:pt x="83127" y="27195"/>
                </a:lnTo>
                <a:lnTo>
                  <a:pt x="67174" y="-4102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2" name="Text 49"/>
          <p:cNvSpPr/>
          <p:nvPr/>
        </p:nvSpPr>
        <p:spPr>
          <a:xfrm>
            <a:off x="6860646" y="3624786"/>
            <a:ext cx="477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Dynamic pricing integration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6687013" y="3836456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67174" y="-4102"/>
                </a:moveTo>
                <a:cubicBezTo>
                  <a:pt x="66284" y="-5838"/>
                  <a:pt x="64483" y="-6945"/>
                  <a:pt x="62530" y="-6945"/>
                </a:cubicBezTo>
                <a:cubicBezTo>
                  <a:pt x="60576" y="-6945"/>
                  <a:pt x="58775" y="-5838"/>
                  <a:pt x="57885" y="-4102"/>
                </a:cubicBezTo>
                <a:lnTo>
                  <a:pt x="41911" y="27195"/>
                </a:lnTo>
                <a:lnTo>
                  <a:pt x="7206" y="32708"/>
                </a:lnTo>
                <a:cubicBezTo>
                  <a:pt x="5274" y="33012"/>
                  <a:pt x="3668" y="34379"/>
                  <a:pt x="3060" y="36246"/>
                </a:cubicBezTo>
                <a:cubicBezTo>
                  <a:pt x="2453" y="38112"/>
                  <a:pt x="2952" y="40153"/>
                  <a:pt x="4319" y="41542"/>
                </a:cubicBezTo>
                <a:lnTo>
                  <a:pt x="29149" y="66393"/>
                </a:lnTo>
                <a:lnTo>
                  <a:pt x="23679" y="101098"/>
                </a:lnTo>
                <a:cubicBezTo>
                  <a:pt x="23375" y="103029"/>
                  <a:pt x="24178" y="104983"/>
                  <a:pt x="25763" y="106133"/>
                </a:cubicBezTo>
                <a:cubicBezTo>
                  <a:pt x="27347" y="107283"/>
                  <a:pt x="29431" y="107457"/>
                  <a:pt x="31189" y="106567"/>
                </a:cubicBezTo>
                <a:lnTo>
                  <a:pt x="62530" y="90636"/>
                </a:lnTo>
                <a:lnTo>
                  <a:pt x="93849" y="106567"/>
                </a:lnTo>
                <a:cubicBezTo>
                  <a:pt x="95585" y="107457"/>
                  <a:pt x="97690" y="107283"/>
                  <a:pt x="99275" y="106133"/>
                </a:cubicBezTo>
                <a:cubicBezTo>
                  <a:pt x="100859" y="104983"/>
                  <a:pt x="101662" y="103051"/>
                  <a:pt x="101358" y="101098"/>
                </a:cubicBezTo>
                <a:lnTo>
                  <a:pt x="95867" y="66393"/>
                </a:lnTo>
                <a:lnTo>
                  <a:pt x="120697" y="41542"/>
                </a:lnTo>
                <a:cubicBezTo>
                  <a:pt x="122086" y="40153"/>
                  <a:pt x="122563" y="38112"/>
                  <a:pt x="121955" y="36246"/>
                </a:cubicBezTo>
                <a:cubicBezTo>
                  <a:pt x="121348" y="34379"/>
                  <a:pt x="119763" y="33012"/>
                  <a:pt x="117810" y="32708"/>
                </a:cubicBezTo>
                <a:lnTo>
                  <a:pt x="83127" y="27195"/>
                </a:lnTo>
                <a:lnTo>
                  <a:pt x="67174" y="-4102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4" name="Text 51"/>
          <p:cNvSpPr/>
          <p:nvPr/>
        </p:nvSpPr>
        <p:spPr>
          <a:xfrm>
            <a:off x="6860646" y="3815286"/>
            <a:ext cx="477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Supplier lead time prediction</a:t>
            </a: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6687013" y="4026956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67174" y="-4102"/>
                </a:moveTo>
                <a:cubicBezTo>
                  <a:pt x="66284" y="-5838"/>
                  <a:pt x="64483" y="-6945"/>
                  <a:pt x="62530" y="-6945"/>
                </a:cubicBezTo>
                <a:cubicBezTo>
                  <a:pt x="60576" y="-6945"/>
                  <a:pt x="58775" y="-5838"/>
                  <a:pt x="57885" y="-4102"/>
                </a:cubicBezTo>
                <a:lnTo>
                  <a:pt x="41911" y="27195"/>
                </a:lnTo>
                <a:lnTo>
                  <a:pt x="7206" y="32708"/>
                </a:lnTo>
                <a:cubicBezTo>
                  <a:pt x="5274" y="33012"/>
                  <a:pt x="3668" y="34379"/>
                  <a:pt x="3060" y="36246"/>
                </a:cubicBezTo>
                <a:cubicBezTo>
                  <a:pt x="2453" y="38112"/>
                  <a:pt x="2952" y="40153"/>
                  <a:pt x="4319" y="41542"/>
                </a:cubicBezTo>
                <a:lnTo>
                  <a:pt x="29149" y="66393"/>
                </a:lnTo>
                <a:lnTo>
                  <a:pt x="23679" y="101098"/>
                </a:lnTo>
                <a:cubicBezTo>
                  <a:pt x="23375" y="103029"/>
                  <a:pt x="24178" y="104983"/>
                  <a:pt x="25763" y="106133"/>
                </a:cubicBezTo>
                <a:cubicBezTo>
                  <a:pt x="27347" y="107283"/>
                  <a:pt x="29431" y="107457"/>
                  <a:pt x="31189" y="106567"/>
                </a:cubicBezTo>
                <a:lnTo>
                  <a:pt x="62530" y="90636"/>
                </a:lnTo>
                <a:lnTo>
                  <a:pt x="93849" y="106567"/>
                </a:lnTo>
                <a:cubicBezTo>
                  <a:pt x="95585" y="107457"/>
                  <a:pt x="97690" y="107283"/>
                  <a:pt x="99275" y="106133"/>
                </a:cubicBezTo>
                <a:cubicBezTo>
                  <a:pt x="100859" y="104983"/>
                  <a:pt x="101662" y="103051"/>
                  <a:pt x="101358" y="101098"/>
                </a:cubicBezTo>
                <a:lnTo>
                  <a:pt x="95867" y="66393"/>
                </a:lnTo>
                <a:lnTo>
                  <a:pt x="120697" y="41542"/>
                </a:lnTo>
                <a:cubicBezTo>
                  <a:pt x="122086" y="40153"/>
                  <a:pt x="122563" y="38112"/>
                  <a:pt x="121955" y="36246"/>
                </a:cubicBezTo>
                <a:cubicBezTo>
                  <a:pt x="121348" y="34379"/>
                  <a:pt x="119763" y="33012"/>
                  <a:pt x="117810" y="32708"/>
                </a:cubicBezTo>
                <a:lnTo>
                  <a:pt x="83127" y="27195"/>
                </a:lnTo>
                <a:lnTo>
                  <a:pt x="67174" y="-4102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6" name="Text 53"/>
          <p:cNvSpPr/>
          <p:nvPr/>
        </p:nvSpPr>
        <p:spPr>
          <a:xfrm>
            <a:off x="6860646" y="4005786"/>
            <a:ext cx="477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learning (LSTM) for patterns</a:t>
            </a:r>
            <a:endParaRPr lang="en-US" sz="1600" dirty="0"/>
          </a:p>
        </p:txBody>
      </p:sp>
      <p:sp>
        <p:nvSpPr>
          <p:cNvPr id="57" name="Shape 54"/>
          <p:cNvSpPr/>
          <p:nvPr/>
        </p:nvSpPr>
        <p:spPr>
          <a:xfrm>
            <a:off x="6687013" y="4217456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67174" y="-4102"/>
                </a:moveTo>
                <a:cubicBezTo>
                  <a:pt x="66284" y="-5838"/>
                  <a:pt x="64483" y="-6945"/>
                  <a:pt x="62530" y="-6945"/>
                </a:cubicBezTo>
                <a:cubicBezTo>
                  <a:pt x="60576" y="-6945"/>
                  <a:pt x="58775" y="-5838"/>
                  <a:pt x="57885" y="-4102"/>
                </a:cubicBezTo>
                <a:lnTo>
                  <a:pt x="41911" y="27195"/>
                </a:lnTo>
                <a:lnTo>
                  <a:pt x="7206" y="32708"/>
                </a:lnTo>
                <a:cubicBezTo>
                  <a:pt x="5274" y="33012"/>
                  <a:pt x="3668" y="34379"/>
                  <a:pt x="3060" y="36246"/>
                </a:cubicBezTo>
                <a:cubicBezTo>
                  <a:pt x="2453" y="38112"/>
                  <a:pt x="2952" y="40153"/>
                  <a:pt x="4319" y="41542"/>
                </a:cubicBezTo>
                <a:lnTo>
                  <a:pt x="29149" y="66393"/>
                </a:lnTo>
                <a:lnTo>
                  <a:pt x="23679" y="101098"/>
                </a:lnTo>
                <a:cubicBezTo>
                  <a:pt x="23375" y="103029"/>
                  <a:pt x="24178" y="104983"/>
                  <a:pt x="25763" y="106133"/>
                </a:cubicBezTo>
                <a:cubicBezTo>
                  <a:pt x="27347" y="107283"/>
                  <a:pt x="29431" y="107457"/>
                  <a:pt x="31189" y="106567"/>
                </a:cubicBezTo>
                <a:lnTo>
                  <a:pt x="62530" y="90636"/>
                </a:lnTo>
                <a:lnTo>
                  <a:pt x="93849" y="106567"/>
                </a:lnTo>
                <a:cubicBezTo>
                  <a:pt x="95585" y="107457"/>
                  <a:pt x="97690" y="107283"/>
                  <a:pt x="99275" y="106133"/>
                </a:cubicBezTo>
                <a:cubicBezTo>
                  <a:pt x="100859" y="104983"/>
                  <a:pt x="101662" y="103051"/>
                  <a:pt x="101358" y="101098"/>
                </a:cubicBezTo>
                <a:lnTo>
                  <a:pt x="95867" y="66393"/>
                </a:lnTo>
                <a:lnTo>
                  <a:pt x="120697" y="41542"/>
                </a:lnTo>
                <a:cubicBezTo>
                  <a:pt x="122086" y="40153"/>
                  <a:pt x="122563" y="38112"/>
                  <a:pt x="121955" y="36246"/>
                </a:cubicBezTo>
                <a:cubicBezTo>
                  <a:pt x="121348" y="34379"/>
                  <a:pt x="119763" y="33012"/>
                  <a:pt x="117810" y="32708"/>
                </a:cubicBezTo>
                <a:lnTo>
                  <a:pt x="83127" y="27195"/>
                </a:lnTo>
                <a:lnTo>
                  <a:pt x="67174" y="-4102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8" name="Text 55"/>
          <p:cNvSpPr/>
          <p:nvPr/>
        </p:nvSpPr>
        <p:spPr>
          <a:xfrm>
            <a:off x="6860646" y="4196286"/>
            <a:ext cx="477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External data (weather, events)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6389688" y="5848863"/>
            <a:ext cx="5482167" cy="957792"/>
          </a:xfrm>
          <a:custGeom>
            <a:avLst/>
            <a:gdLst/>
            <a:ahLst/>
            <a:cxnLst/>
            <a:rect l="l" t="t" r="r" b="b"/>
            <a:pathLst>
              <a:path w="5482167" h="957792">
                <a:moveTo>
                  <a:pt x="63502" y="0"/>
                </a:moveTo>
                <a:lnTo>
                  <a:pt x="5418665" y="0"/>
                </a:lnTo>
                <a:cubicBezTo>
                  <a:pt x="5453736" y="0"/>
                  <a:pt x="5482167" y="28431"/>
                  <a:pt x="5482167" y="63502"/>
                </a:cubicBezTo>
                <a:lnTo>
                  <a:pt x="5482167" y="894290"/>
                </a:lnTo>
                <a:cubicBezTo>
                  <a:pt x="5482167" y="929361"/>
                  <a:pt x="5453736" y="957792"/>
                  <a:pt x="5418665" y="957792"/>
                </a:cubicBezTo>
                <a:lnTo>
                  <a:pt x="63502" y="957792"/>
                </a:lnTo>
                <a:cubicBezTo>
                  <a:pt x="28431" y="957792"/>
                  <a:pt x="0" y="929361"/>
                  <a:pt x="0" y="894290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60" name="Shape 57"/>
          <p:cNvSpPr/>
          <p:nvPr/>
        </p:nvSpPr>
        <p:spPr>
          <a:xfrm>
            <a:off x="6539177" y="6018191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7859" y="17859"/>
                </a:moveTo>
                <a:cubicBezTo>
                  <a:pt x="17859" y="12920"/>
                  <a:pt x="13869" y="8930"/>
                  <a:pt x="8930" y="8930"/>
                </a:cubicBezTo>
                <a:cubicBezTo>
                  <a:pt x="3990" y="8930"/>
                  <a:pt x="0" y="12920"/>
                  <a:pt x="0" y="17859"/>
                </a:cubicBezTo>
                <a:lnTo>
                  <a:pt x="0" y="111621"/>
                </a:lnTo>
                <a:cubicBezTo>
                  <a:pt x="0" y="123955"/>
                  <a:pt x="9990" y="133945"/>
                  <a:pt x="22324" y="133945"/>
                </a:cubicBezTo>
                <a:lnTo>
                  <a:pt x="133945" y="133945"/>
                </a:lnTo>
                <a:cubicBezTo>
                  <a:pt x="138885" y="133945"/>
                  <a:pt x="142875" y="129955"/>
                  <a:pt x="142875" y="125016"/>
                </a:cubicBezTo>
                <a:cubicBezTo>
                  <a:pt x="142875" y="120076"/>
                  <a:pt x="138885" y="116086"/>
                  <a:pt x="133945" y="116086"/>
                </a:cubicBezTo>
                <a:lnTo>
                  <a:pt x="22324" y="116086"/>
                </a:lnTo>
                <a:cubicBezTo>
                  <a:pt x="19869" y="116086"/>
                  <a:pt x="17859" y="114077"/>
                  <a:pt x="17859" y="111621"/>
                </a:cubicBezTo>
                <a:lnTo>
                  <a:pt x="17859" y="17859"/>
                </a:lnTo>
                <a:close/>
                <a:moveTo>
                  <a:pt x="131322" y="42025"/>
                </a:moveTo>
                <a:cubicBezTo>
                  <a:pt x="134810" y="38537"/>
                  <a:pt x="134810" y="32872"/>
                  <a:pt x="131322" y="29384"/>
                </a:cubicBezTo>
                <a:cubicBezTo>
                  <a:pt x="127834" y="25896"/>
                  <a:pt x="122169" y="25896"/>
                  <a:pt x="118681" y="29384"/>
                </a:cubicBezTo>
                <a:lnTo>
                  <a:pt x="89297" y="58796"/>
                </a:lnTo>
                <a:lnTo>
                  <a:pt x="73279" y="42807"/>
                </a:lnTo>
                <a:cubicBezTo>
                  <a:pt x="69791" y="39319"/>
                  <a:pt x="64126" y="39319"/>
                  <a:pt x="60638" y="42807"/>
                </a:cubicBezTo>
                <a:lnTo>
                  <a:pt x="33849" y="69596"/>
                </a:lnTo>
                <a:cubicBezTo>
                  <a:pt x="30361" y="73084"/>
                  <a:pt x="30361" y="78749"/>
                  <a:pt x="33849" y="82237"/>
                </a:cubicBezTo>
                <a:cubicBezTo>
                  <a:pt x="37337" y="85725"/>
                  <a:pt x="43002" y="85725"/>
                  <a:pt x="46490" y="82237"/>
                </a:cubicBezTo>
                <a:lnTo>
                  <a:pt x="66973" y="61754"/>
                </a:lnTo>
                <a:lnTo>
                  <a:pt x="82990" y="77772"/>
                </a:lnTo>
                <a:cubicBezTo>
                  <a:pt x="86478" y="81260"/>
                  <a:pt x="92143" y="81260"/>
                  <a:pt x="95631" y="77772"/>
                </a:cubicBezTo>
                <a:lnTo>
                  <a:pt x="131350" y="42053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1" name="Text 58"/>
          <p:cNvSpPr/>
          <p:nvPr/>
        </p:nvSpPr>
        <p:spPr>
          <a:xfrm>
            <a:off x="6793177" y="5978503"/>
            <a:ext cx="1000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 Path</a:t>
            </a:r>
            <a:endParaRPr lang="en-US" sz="1600" dirty="0"/>
          </a:p>
        </p:txBody>
      </p:sp>
      <p:sp>
        <p:nvSpPr>
          <p:cNvPr id="62" name="Text 59"/>
          <p:cNvSpPr/>
          <p:nvPr/>
        </p:nvSpPr>
        <p:spPr>
          <a:xfrm>
            <a:off x="6471709" y="6296003"/>
            <a:ext cx="690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1,115</a:t>
            </a:r>
            <a:endParaRPr lang="en-US" sz="1600" dirty="0"/>
          </a:p>
        </p:txBody>
      </p:sp>
      <p:sp>
        <p:nvSpPr>
          <p:cNvPr id="63" name="Text 60"/>
          <p:cNvSpPr/>
          <p:nvPr/>
        </p:nvSpPr>
        <p:spPr>
          <a:xfrm>
            <a:off x="6495521" y="6550003"/>
            <a:ext cx="6429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 Stores</a:t>
            </a: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9009559" y="642300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4668" y="69106"/>
                </a:moveTo>
                <a:cubicBezTo>
                  <a:pt x="127769" y="66005"/>
                  <a:pt x="127769" y="60970"/>
                  <a:pt x="124668" y="57869"/>
                </a:cubicBezTo>
                <a:lnTo>
                  <a:pt x="84981" y="18182"/>
                </a:lnTo>
                <a:cubicBezTo>
                  <a:pt x="81880" y="15081"/>
                  <a:pt x="76845" y="15081"/>
                  <a:pt x="73744" y="18182"/>
                </a:cubicBezTo>
                <a:cubicBezTo>
                  <a:pt x="70644" y="21282"/>
                  <a:pt x="70644" y="26318"/>
                  <a:pt x="73744" y="29418"/>
                </a:cubicBezTo>
                <a:lnTo>
                  <a:pt x="99888" y="55563"/>
                </a:lnTo>
                <a:lnTo>
                  <a:pt x="7938" y="55563"/>
                </a:lnTo>
                <a:cubicBezTo>
                  <a:pt x="3547" y="55563"/>
                  <a:pt x="0" y="59110"/>
                  <a:pt x="0" y="63500"/>
                </a:cubicBezTo>
                <a:cubicBezTo>
                  <a:pt x="0" y="67890"/>
                  <a:pt x="3547" y="71438"/>
                  <a:pt x="7938" y="71438"/>
                </a:cubicBezTo>
                <a:lnTo>
                  <a:pt x="99888" y="71438"/>
                </a:lnTo>
                <a:lnTo>
                  <a:pt x="73744" y="97582"/>
                </a:lnTo>
                <a:cubicBezTo>
                  <a:pt x="70644" y="100682"/>
                  <a:pt x="70644" y="105718"/>
                  <a:pt x="73744" y="108818"/>
                </a:cubicBezTo>
                <a:cubicBezTo>
                  <a:pt x="76845" y="111919"/>
                  <a:pt x="81880" y="111919"/>
                  <a:pt x="84981" y="108818"/>
                </a:cubicBezTo>
                <a:lnTo>
                  <a:pt x="124668" y="69131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5" name="Text 62"/>
          <p:cNvSpPr/>
          <p:nvPr/>
        </p:nvSpPr>
        <p:spPr>
          <a:xfrm>
            <a:off x="10982855" y="6296003"/>
            <a:ext cx="80962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10,000+</a:t>
            </a:r>
            <a:endParaRPr lang="en-US" sz="1600" dirty="0"/>
          </a:p>
        </p:txBody>
      </p:sp>
      <p:sp>
        <p:nvSpPr>
          <p:cNvPr id="66" name="Text 63"/>
          <p:cNvSpPr/>
          <p:nvPr/>
        </p:nvSpPr>
        <p:spPr>
          <a:xfrm>
            <a:off x="11006667" y="6550003"/>
            <a:ext cx="762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 Stores</a:t>
            </a:r>
            <a:endParaRPr lang="en-US" sz="1600" dirty="0"/>
          </a:p>
        </p:txBody>
      </p:sp>
      <p:sp>
        <p:nvSpPr>
          <p:cNvPr id="67" name="Shape 64"/>
          <p:cNvSpPr/>
          <p:nvPr/>
        </p:nvSpPr>
        <p:spPr>
          <a:xfrm>
            <a:off x="320146" y="7002443"/>
            <a:ext cx="1815042" cy="576792"/>
          </a:xfrm>
          <a:custGeom>
            <a:avLst/>
            <a:gdLst/>
            <a:ahLst/>
            <a:cxnLst/>
            <a:rect l="l" t="t" r="r" b="b"/>
            <a:pathLst>
              <a:path w="1815042" h="576792">
                <a:moveTo>
                  <a:pt x="63499" y="0"/>
                </a:moveTo>
                <a:lnTo>
                  <a:pt x="1751543" y="0"/>
                </a:lnTo>
                <a:cubicBezTo>
                  <a:pt x="1786612" y="0"/>
                  <a:pt x="1815042" y="28429"/>
                  <a:pt x="1815042" y="63499"/>
                </a:cubicBezTo>
                <a:lnTo>
                  <a:pt x="1815042" y="513293"/>
                </a:lnTo>
                <a:cubicBezTo>
                  <a:pt x="1815042" y="548362"/>
                  <a:pt x="1786612" y="576792"/>
                  <a:pt x="1751543" y="576792"/>
                </a:cubicBezTo>
                <a:lnTo>
                  <a:pt x="63499" y="576792"/>
                </a:lnTo>
                <a:cubicBezTo>
                  <a:pt x="28429" y="576792"/>
                  <a:pt x="0" y="548362"/>
                  <a:pt x="0" y="513293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68" name="Text 65"/>
          <p:cNvSpPr/>
          <p:nvPr/>
        </p:nvSpPr>
        <p:spPr>
          <a:xfrm>
            <a:off x="370417" y="7100342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88%</a:t>
            </a:r>
            <a:endParaRPr lang="en-US" sz="1600" dirty="0"/>
          </a:p>
        </p:txBody>
      </p:sp>
      <p:sp>
        <p:nvSpPr>
          <p:cNvPr id="69" name="Text 66"/>
          <p:cNvSpPr/>
          <p:nvPr/>
        </p:nvSpPr>
        <p:spPr>
          <a:xfrm>
            <a:off x="394229" y="7354342"/>
            <a:ext cx="1666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Forecast Accuracy</a:t>
            </a:r>
            <a:endParaRPr lang="en-US" sz="1600" dirty="0"/>
          </a:p>
        </p:txBody>
      </p:sp>
      <p:sp>
        <p:nvSpPr>
          <p:cNvPr id="70" name="Shape 67"/>
          <p:cNvSpPr/>
          <p:nvPr/>
        </p:nvSpPr>
        <p:spPr>
          <a:xfrm>
            <a:off x="2267479" y="7002443"/>
            <a:ext cx="1815042" cy="576792"/>
          </a:xfrm>
          <a:custGeom>
            <a:avLst/>
            <a:gdLst/>
            <a:ahLst/>
            <a:cxnLst/>
            <a:rect l="l" t="t" r="r" b="b"/>
            <a:pathLst>
              <a:path w="1815042" h="576792">
                <a:moveTo>
                  <a:pt x="63499" y="0"/>
                </a:moveTo>
                <a:lnTo>
                  <a:pt x="1751543" y="0"/>
                </a:lnTo>
                <a:cubicBezTo>
                  <a:pt x="1786612" y="0"/>
                  <a:pt x="1815042" y="28429"/>
                  <a:pt x="1815042" y="63499"/>
                </a:cubicBezTo>
                <a:lnTo>
                  <a:pt x="1815042" y="513293"/>
                </a:lnTo>
                <a:cubicBezTo>
                  <a:pt x="1815042" y="548362"/>
                  <a:pt x="1786612" y="576792"/>
                  <a:pt x="1751543" y="576792"/>
                </a:cubicBezTo>
                <a:lnTo>
                  <a:pt x="63499" y="576792"/>
                </a:lnTo>
                <a:cubicBezTo>
                  <a:pt x="28429" y="576792"/>
                  <a:pt x="0" y="548362"/>
                  <a:pt x="0" y="513293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71" name="Text 68"/>
          <p:cNvSpPr/>
          <p:nvPr/>
        </p:nvSpPr>
        <p:spPr>
          <a:xfrm>
            <a:off x="2317750" y="7100342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$520K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2341563" y="7354342"/>
            <a:ext cx="1666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Annual ROI</a:t>
            </a: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4214813" y="7002443"/>
            <a:ext cx="1815042" cy="576792"/>
          </a:xfrm>
          <a:custGeom>
            <a:avLst/>
            <a:gdLst/>
            <a:ahLst/>
            <a:cxnLst/>
            <a:rect l="l" t="t" r="r" b="b"/>
            <a:pathLst>
              <a:path w="1815042" h="576792">
                <a:moveTo>
                  <a:pt x="63499" y="0"/>
                </a:moveTo>
                <a:lnTo>
                  <a:pt x="1751543" y="0"/>
                </a:lnTo>
                <a:cubicBezTo>
                  <a:pt x="1786612" y="0"/>
                  <a:pt x="1815042" y="28429"/>
                  <a:pt x="1815042" y="63499"/>
                </a:cubicBezTo>
                <a:lnTo>
                  <a:pt x="1815042" y="513293"/>
                </a:lnTo>
                <a:cubicBezTo>
                  <a:pt x="1815042" y="548362"/>
                  <a:pt x="1786612" y="576792"/>
                  <a:pt x="1751543" y="576792"/>
                </a:cubicBezTo>
                <a:lnTo>
                  <a:pt x="63499" y="576792"/>
                </a:lnTo>
                <a:cubicBezTo>
                  <a:pt x="28429" y="576792"/>
                  <a:pt x="0" y="548362"/>
                  <a:pt x="0" y="513293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74" name="Text 71"/>
          <p:cNvSpPr/>
          <p:nvPr/>
        </p:nvSpPr>
        <p:spPr>
          <a:xfrm>
            <a:off x="4265084" y="7100342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67%</a:t>
            </a:r>
            <a:endParaRPr lang="en-US" sz="1600" dirty="0"/>
          </a:p>
        </p:txBody>
      </p:sp>
      <p:sp>
        <p:nvSpPr>
          <p:cNvPr id="75" name="Text 72"/>
          <p:cNvSpPr/>
          <p:nvPr/>
        </p:nvSpPr>
        <p:spPr>
          <a:xfrm>
            <a:off x="4288896" y="7354342"/>
            <a:ext cx="1666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Stockout Reduction</a:t>
            </a:r>
            <a:endParaRPr lang="en-US" sz="1600" dirty="0"/>
          </a:p>
        </p:txBody>
      </p:sp>
      <p:sp>
        <p:nvSpPr>
          <p:cNvPr id="76" name="Shape 73"/>
          <p:cNvSpPr/>
          <p:nvPr/>
        </p:nvSpPr>
        <p:spPr>
          <a:xfrm>
            <a:off x="6162146" y="7002443"/>
            <a:ext cx="1815042" cy="576792"/>
          </a:xfrm>
          <a:custGeom>
            <a:avLst/>
            <a:gdLst/>
            <a:ahLst/>
            <a:cxnLst/>
            <a:rect l="l" t="t" r="r" b="b"/>
            <a:pathLst>
              <a:path w="1815042" h="576792">
                <a:moveTo>
                  <a:pt x="63499" y="0"/>
                </a:moveTo>
                <a:lnTo>
                  <a:pt x="1751543" y="0"/>
                </a:lnTo>
                <a:cubicBezTo>
                  <a:pt x="1786612" y="0"/>
                  <a:pt x="1815042" y="28429"/>
                  <a:pt x="1815042" y="63499"/>
                </a:cubicBezTo>
                <a:lnTo>
                  <a:pt x="1815042" y="513293"/>
                </a:lnTo>
                <a:cubicBezTo>
                  <a:pt x="1815042" y="548362"/>
                  <a:pt x="1786612" y="576792"/>
                  <a:pt x="1751543" y="576792"/>
                </a:cubicBezTo>
                <a:lnTo>
                  <a:pt x="63499" y="576792"/>
                </a:lnTo>
                <a:cubicBezTo>
                  <a:pt x="28429" y="576792"/>
                  <a:pt x="0" y="548362"/>
                  <a:pt x="0" y="513293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 w="846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77" name="Text 74"/>
          <p:cNvSpPr/>
          <p:nvPr/>
        </p:nvSpPr>
        <p:spPr>
          <a:xfrm>
            <a:off x="6212417" y="7100342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1M+</a:t>
            </a:r>
            <a:endParaRPr lang="en-US" sz="1600" dirty="0"/>
          </a:p>
        </p:txBody>
      </p:sp>
      <p:sp>
        <p:nvSpPr>
          <p:cNvPr id="78" name="Text 75"/>
          <p:cNvSpPr/>
          <p:nvPr/>
        </p:nvSpPr>
        <p:spPr>
          <a:xfrm>
            <a:off x="6236229" y="7354342"/>
            <a:ext cx="1666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Records Processed</a:t>
            </a:r>
            <a:endParaRPr lang="en-US" sz="1600" dirty="0"/>
          </a:p>
        </p:txBody>
      </p:sp>
      <p:sp>
        <p:nvSpPr>
          <p:cNvPr id="79" name="Shape 76"/>
          <p:cNvSpPr/>
          <p:nvPr/>
        </p:nvSpPr>
        <p:spPr>
          <a:xfrm>
            <a:off x="8109479" y="7002443"/>
            <a:ext cx="1815042" cy="576792"/>
          </a:xfrm>
          <a:custGeom>
            <a:avLst/>
            <a:gdLst/>
            <a:ahLst/>
            <a:cxnLst/>
            <a:rect l="l" t="t" r="r" b="b"/>
            <a:pathLst>
              <a:path w="1815042" h="576792">
                <a:moveTo>
                  <a:pt x="63499" y="0"/>
                </a:moveTo>
                <a:lnTo>
                  <a:pt x="1751543" y="0"/>
                </a:lnTo>
                <a:cubicBezTo>
                  <a:pt x="1786612" y="0"/>
                  <a:pt x="1815042" y="28429"/>
                  <a:pt x="1815042" y="63499"/>
                </a:cubicBezTo>
                <a:lnTo>
                  <a:pt x="1815042" y="513293"/>
                </a:lnTo>
                <a:cubicBezTo>
                  <a:pt x="1815042" y="548362"/>
                  <a:pt x="1786612" y="576792"/>
                  <a:pt x="1751543" y="576792"/>
                </a:cubicBezTo>
                <a:lnTo>
                  <a:pt x="63499" y="576792"/>
                </a:lnTo>
                <a:cubicBezTo>
                  <a:pt x="28429" y="576792"/>
                  <a:pt x="0" y="548362"/>
                  <a:pt x="0" y="513293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EC4899">
              <a:alpha val="10196"/>
            </a:srgbClr>
          </a:solidFill>
          <a:ln w="8467">
            <a:solidFill>
              <a:srgbClr val="EC4899">
                <a:alpha val="30196"/>
              </a:srgbClr>
            </a:solidFill>
            <a:prstDash val="solid"/>
          </a:ln>
        </p:spPr>
      </p:sp>
      <p:sp>
        <p:nvSpPr>
          <p:cNvPr id="80" name="Text 77"/>
          <p:cNvSpPr/>
          <p:nvPr/>
        </p:nvSpPr>
        <p:spPr>
          <a:xfrm>
            <a:off x="8159750" y="7100342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C48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58</a:t>
            </a:r>
            <a:endParaRPr lang="en-US" sz="1600" dirty="0"/>
          </a:p>
        </p:txBody>
      </p:sp>
      <p:sp>
        <p:nvSpPr>
          <p:cNvPr id="81" name="Text 78"/>
          <p:cNvSpPr/>
          <p:nvPr/>
        </p:nvSpPr>
        <p:spPr>
          <a:xfrm>
            <a:off x="8183563" y="7354342"/>
            <a:ext cx="1666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82" name="Shape 79"/>
          <p:cNvSpPr/>
          <p:nvPr/>
        </p:nvSpPr>
        <p:spPr>
          <a:xfrm>
            <a:off x="10056813" y="7002443"/>
            <a:ext cx="1815042" cy="576792"/>
          </a:xfrm>
          <a:custGeom>
            <a:avLst/>
            <a:gdLst/>
            <a:ahLst/>
            <a:cxnLst/>
            <a:rect l="l" t="t" r="r" b="b"/>
            <a:pathLst>
              <a:path w="1815042" h="576792">
                <a:moveTo>
                  <a:pt x="63499" y="0"/>
                </a:moveTo>
                <a:lnTo>
                  <a:pt x="1751543" y="0"/>
                </a:lnTo>
                <a:cubicBezTo>
                  <a:pt x="1786612" y="0"/>
                  <a:pt x="1815042" y="28429"/>
                  <a:pt x="1815042" y="63499"/>
                </a:cubicBezTo>
                <a:lnTo>
                  <a:pt x="1815042" y="513293"/>
                </a:lnTo>
                <a:cubicBezTo>
                  <a:pt x="1815042" y="548362"/>
                  <a:pt x="1786612" y="576792"/>
                  <a:pt x="1751543" y="576792"/>
                </a:cubicBezTo>
                <a:lnTo>
                  <a:pt x="63499" y="576792"/>
                </a:lnTo>
                <a:cubicBezTo>
                  <a:pt x="28429" y="576792"/>
                  <a:pt x="0" y="548362"/>
                  <a:pt x="0" y="513293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64748B">
              <a:alpha val="10196"/>
            </a:srgbClr>
          </a:solidFill>
          <a:ln w="8467">
            <a:solidFill>
              <a:srgbClr val="64748B">
                <a:alpha val="30196"/>
              </a:srgbClr>
            </a:solidFill>
            <a:prstDash val="solid"/>
          </a:ln>
        </p:spPr>
      </p:sp>
      <p:sp>
        <p:nvSpPr>
          <p:cNvPr id="83" name="Text 80"/>
          <p:cNvSpPr/>
          <p:nvPr/>
        </p:nvSpPr>
        <p:spPr>
          <a:xfrm>
            <a:off x="10107084" y="7100342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64748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</a:t>
            </a:r>
            <a:endParaRPr lang="en-US" sz="1600" dirty="0"/>
          </a:p>
        </p:txBody>
      </p:sp>
      <p:sp>
        <p:nvSpPr>
          <p:cNvPr id="84" name="Text 81"/>
          <p:cNvSpPr/>
          <p:nvPr/>
        </p:nvSpPr>
        <p:spPr>
          <a:xfrm>
            <a:off x="10130896" y="7354342"/>
            <a:ext cx="1666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 Ready</a:t>
            </a:r>
            <a:endParaRPr lang="en-US" sz="1600" dirty="0"/>
          </a:p>
        </p:txBody>
      </p:sp>
      <p:sp>
        <p:nvSpPr>
          <p:cNvPr id="85" name="Shape 82"/>
          <p:cNvSpPr/>
          <p:nvPr/>
        </p:nvSpPr>
        <p:spPr>
          <a:xfrm>
            <a:off x="317500" y="770887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86" name="Shape 83"/>
          <p:cNvSpPr/>
          <p:nvPr/>
        </p:nvSpPr>
        <p:spPr>
          <a:xfrm>
            <a:off x="406797" y="7796191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48527" y="110896"/>
                </a:moveTo>
                <a:cubicBezTo>
                  <a:pt x="48527" y="111454"/>
                  <a:pt x="47885" y="111900"/>
                  <a:pt x="47076" y="111900"/>
                </a:cubicBezTo>
                <a:cubicBezTo>
                  <a:pt x="46155" y="111984"/>
                  <a:pt x="45514" y="111537"/>
                  <a:pt x="45514" y="110896"/>
                </a:cubicBezTo>
                <a:cubicBezTo>
                  <a:pt x="45514" y="110337"/>
                  <a:pt x="46155" y="109891"/>
                  <a:pt x="46965" y="109891"/>
                </a:cubicBezTo>
                <a:cubicBezTo>
                  <a:pt x="47802" y="109807"/>
                  <a:pt x="48527" y="110254"/>
                  <a:pt x="48527" y="110896"/>
                </a:cubicBezTo>
                <a:close/>
                <a:moveTo>
                  <a:pt x="39849" y="109640"/>
                </a:moveTo>
                <a:cubicBezTo>
                  <a:pt x="39653" y="110198"/>
                  <a:pt x="40211" y="110840"/>
                  <a:pt x="41049" y="111007"/>
                </a:cubicBezTo>
                <a:cubicBezTo>
                  <a:pt x="41774" y="111286"/>
                  <a:pt x="42611" y="111007"/>
                  <a:pt x="42779" y="110449"/>
                </a:cubicBezTo>
                <a:cubicBezTo>
                  <a:pt x="42946" y="109891"/>
                  <a:pt x="42416" y="109249"/>
                  <a:pt x="41579" y="108998"/>
                </a:cubicBezTo>
                <a:cubicBezTo>
                  <a:pt x="40853" y="108803"/>
                  <a:pt x="40044" y="109082"/>
                  <a:pt x="39849" y="109640"/>
                </a:cubicBezTo>
                <a:close/>
                <a:moveTo>
                  <a:pt x="52183" y="109165"/>
                </a:moveTo>
                <a:cubicBezTo>
                  <a:pt x="51374" y="109361"/>
                  <a:pt x="50816" y="109891"/>
                  <a:pt x="50899" y="110533"/>
                </a:cubicBezTo>
                <a:cubicBezTo>
                  <a:pt x="50983" y="111091"/>
                  <a:pt x="51708" y="111454"/>
                  <a:pt x="52546" y="111258"/>
                </a:cubicBezTo>
                <a:cubicBezTo>
                  <a:pt x="53355" y="111063"/>
                  <a:pt x="53913" y="110533"/>
                  <a:pt x="53829" y="109975"/>
                </a:cubicBezTo>
                <a:cubicBezTo>
                  <a:pt x="53746" y="109444"/>
                  <a:pt x="52992" y="109082"/>
                  <a:pt x="52183" y="109165"/>
                </a:cubicBezTo>
                <a:close/>
                <a:moveTo>
                  <a:pt x="70545" y="2232"/>
                </a:moveTo>
                <a:cubicBezTo>
                  <a:pt x="31840" y="2232"/>
                  <a:pt x="2232" y="31617"/>
                  <a:pt x="2232" y="70321"/>
                </a:cubicBezTo>
                <a:cubicBezTo>
                  <a:pt x="2232" y="101268"/>
                  <a:pt x="21710" y="127750"/>
                  <a:pt x="49532" y="137071"/>
                </a:cubicBezTo>
                <a:cubicBezTo>
                  <a:pt x="53104" y="137713"/>
                  <a:pt x="54359" y="135508"/>
                  <a:pt x="54359" y="133694"/>
                </a:cubicBezTo>
                <a:cubicBezTo>
                  <a:pt x="54359" y="131964"/>
                  <a:pt x="54276" y="122420"/>
                  <a:pt x="54276" y="116560"/>
                </a:cubicBezTo>
                <a:cubicBezTo>
                  <a:pt x="54276" y="116560"/>
                  <a:pt x="34742" y="120746"/>
                  <a:pt x="30640" y="108245"/>
                </a:cubicBezTo>
                <a:cubicBezTo>
                  <a:pt x="30640" y="108245"/>
                  <a:pt x="27459" y="100124"/>
                  <a:pt x="22882" y="98031"/>
                </a:cubicBezTo>
                <a:cubicBezTo>
                  <a:pt x="22882" y="98031"/>
                  <a:pt x="16492" y="93650"/>
                  <a:pt x="23329" y="93734"/>
                </a:cubicBezTo>
                <a:cubicBezTo>
                  <a:pt x="23329" y="93734"/>
                  <a:pt x="30277" y="94292"/>
                  <a:pt x="34100" y="100933"/>
                </a:cubicBezTo>
                <a:cubicBezTo>
                  <a:pt x="40211" y="111705"/>
                  <a:pt x="50453" y="108607"/>
                  <a:pt x="54443" y="106766"/>
                </a:cubicBezTo>
                <a:cubicBezTo>
                  <a:pt x="55085" y="102301"/>
                  <a:pt x="56899" y="99203"/>
                  <a:pt x="58908" y="97361"/>
                </a:cubicBezTo>
                <a:cubicBezTo>
                  <a:pt x="43309" y="95631"/>
                  <a:pt x="27570" y="93371"/>
                  <a:pt x="27570" y="66526"/>
                </a:cubicBezTo>
                <a:cubicBezTo>
                  <a:pt x="27570" y="58852"/>
                  <a:pt x="29691" y="55001"/>
                  <a:pt x="34156" y="50090"/>
                </a:cubicBezTo>
                <a:cubicBezTo>
                  <a:pt x="33431" y="48276"/>
                  <a:pt x="31059" y="40798"/>
                  <a:pt x="34882" y="31142"/>
                </a:cubicBezTo>
                <a:cubicBezTo>
                  <a:pt x="40714" y="29328"/>
                  <a:pt x="54136" y="38677"/>
                  <a:pt x="54136" y="38677"/>
                </a:cubicBezTo>
                <a:cubicBezTo>
                  <a:pt x="59717" y="37114"/>
                  <a:pt x="65717" y="36305"/>
                  <a:pt x="71661" y="36305"/>
                </a:cubicBezTo>
                <a:cubicBezTo>
                  <a:pt x="77605" y="36305"/>
                  <a:pt x="83604" y="37114"/>
                  <a:pt x="89185" y="38677"/>
                </a:cubicBezTo>
                <a:cubicBezTo>
                  <a:pt x="89185" y="38677"/>
                  <a:pt x="102608" y="29301"/>
                  <a:pt x="108440" y="31142"/>
                </a:cubicBezTo>
                <a:cubicBezTo>
                  <a:pt x="112263" y="40825"/>
                  <a:pt x="109891" y="48276"/>
                  <a:pt x="109165" y="50090"/>
                </a:cubicBezTo>
                <a:cubicBezTo>
                  <a:pt x="113630" y="55029"/>
                  <a:pt x="116365" y="58880"/>
                  <a:pt x="116365" y="66526"/>
                </a:cubicBezTo>
                <a:cubicBezTo>
                  <a:pt x="116365" y="93455"/>
                  <a:pt x="99929" y="95603"/>
                  <a:pt x="84330" y="97361"/>
                </a:cubicBezTo>
                <a:cubicBezTo>
                  <a:pt x="86897" y="99566"/>
                  <a:pt x="89074" y="103752"/>
                  <a:pt x="89074" y="110310"/>
                </a:cubicBezTo>
                <a:cubicBezTo>
                  <a:pt x="89074" y="119714"/>
                  <a:pt x="88990" y="131350"/>
                  <a:pt x="88990" y="133638"/>
                </a:cubicBezTo>
                <a:cubicBezTo>
                  <a:pt x="88990" y="135452"/>
                  <a:pt x="90274" y="137657"/>
                  <a:pt x="93818" y="137015"/>
                </a:cubicBezTo>
                <a:cubicBezTo>
                  <a:pt x="121723" y="127750"/>
                  <a:pt x="140643" y="101268"/>
                  <a:pt x="140643" y="70321"/>
                </a:cubicBezTo>
                <a:cubicBezTo>
                  <a:pt x="140643" y="31617"/>
                  <a:pt x="109249" y="2232"/>
                  <a:pt x="70545" y="2232"/>
                </a:cubicBezTo>
                <a:close/>
                <a:moveTo>
                  <a:pt x="29356" y="98478"/>
                </a:moveTo>
                <a:cubicBezTo>
                  <a:pt x="28994" y="98757"/>
                  <a:pt x="29077" y="99399"/>
                  <a:pt x="29552" y="99929"/>
                </a:cubicBezTo>
                <a:cubicBezTo>
                  <a:pt x="29998" y="100375"/>
                  <a:pt x="30640" y="100571"/>
                  <a:pt x="31003" y="100208"/>
                </a:cubicBezTo>
                <a:cubicBezTo>
                  <a:pt x="31366" y="99929"/>
                  <a:pt x="31282" y="99287"/>
                  <a:pt x="30807" y="98757"/>
                </a:cubicBezTo>
                <a:cubicBezTo>
                  <a:pt x="30361" y="98310"/>
                  <a:pt x="29719" y="98115"/>
                  <a:pt x="29356" y="98478"/>
                </a:cubicBezTo>
                <a:close/>
                <a:moveTo>
                  <a:pt x="26343" y="96217"/>
                </a:moveTo>
                <a:cubicBezTo>
                  <a:pt x="26147" y="96580"/>
                  <a:pt x="26426" y="97027"/>
                  <a:pt x="26984" y="97306"/>
                </a:cubicBezTo>
                <a:cubicBezTo>
                  <a:pt x="27431" y="97585"/>
                  <a:pt x="27989" y="97501"/>
                  <a:pt x="28184" y="97110"/>
                </a:cubicBezTo>
                <a:cubicBezTo>
                  <a:pt x="28380" y="96748"/>
                  <a:pt x="28101" y="96301"/>
                  <a:pt x="27543" y="96022"/>
                </a:cubicBezTo>
                <a:cubicBezTo>
                  <a:pt x="26984" y="95855"/>
                  <a:pt x="26538" y="95938"/>
                  <a:pt x="26343" y="96217"/>
                </a:cubicBezTo>
                <a:close/>
                <a:moveTo>
                  <a:pt x="35384" y="106152"/>
                </a:moveTo>
                <a:cubicBezTo>
                  <a:pt x="34937" y="106514"/>
                  <a:pt x="35105" y="107352"/>
                  <a:pt x="35747" y="107882"/>
                </a:cubicBezTo>
                <a:cubicBezTo>
                  <a:pt x="36388" y="108524"/>
                  <a:pt x="37198" y="108607"/>
                  <a:pt x="37560" y="108161"/>
                </a:cubicBezTo>
                <a:cubicBezTo>
                  <a:pt x="37923" y="107798"/>
                  <a:pt x="37756" y="106961"/>
                  <a:pt x="37198" y="106431"/>
                </a:cubicBezTo>
                <a:cubicBezTo>
                  <a:pt x="36584" y="105789"/>
                  <a:pt x="35747" y="105705"/>
                  <a:pt x="35384" y="106152"/>
                </a:cubicBezTo>
                <a:close/>
                <a:moveTo>
                  <a:pt x="32203" y="102050"/>
                </a:moveTo>
                <a:cubicBezTo>
                  <a:pt x="31756" y="102329"/>
                  <a:pt x="31756" y="103054"/>
                  <a:pt x="32203" y="103696"/>
                </a:cubicBezTo>
                <a:cubicBezTo>
                  <a:pt x="32649" y="104338"/>
                  <a:pt x="33403" y="104617"/>
                  <a:pt x="33765" y="104338"/>
                </a:cubicBezTo>
                <a:cubicBezTo>
                  <a:pt x="34212" y="103975"/>
                  <a:pt x="34212" y="103250"/>
                  <a:pt x="33765" y="102608"/>
                </a:cubicBezTo>
                <a:cubicBezTo>
                  <a:pt x="33375" y="101966"/>
                  <a:pt x="32649" y="101687"/>
                  <a:pt x="32203" y="10205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7" name="Text 84"/>
          <p:cNvSpPr/>
          <p:nvPr/>
        </p:nvSpPr>
        <p:spPr>
          <a:xfrm>
            <a:off x="762000" y="7724753"/>
            <a:ext cx="1682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github.com/sreekavya198</a:t>
            </a:r>
            <a:endParaRPr lang="en-US" sz="1600" dirty="0"/>
          </a:p>
        </p:txBody>
      </p:sp>
      <p:sp>
        <p:nvSpPr>
          <p:cNvPr id="88" name="Text 85"/>
          <p:cNvSpPr/>
          <p:nvPr/>
        </p:nvSpPr>
        <p:spPr>
          <a:xfrm>
            <a:off x="762000" y="7883503"/>
            <a:ext cx="16748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 Complete Code &amp; Documentation</a:t>
            </a:r>
            <a:endParaRPr lang="en-US" sz="1600" dirty="0"/>
          </a:p>
        </p:txBody>
      </p:sp>
      <p:sp>
        <p:nvSpPr>
          <p:cNvPr id="89" name="Shape 86"/>
          <p:cNvSpPr/>
          <p:nvPr/>
        </p:nvSpPr>
        <p:spPr>
          <a:xfrm>
            <a:off x="8886445" y="7737988"/>
            <a:ext cx="687917" cy="259292"/>
          </a:xfrm>
          <a:custGeom>
            <a:avLst/>
            <a:gdLst/>
            <a:ahLst/>
            <a:cxnLst/>
            <a:rect l="l" t="t" r="r" b="b"/>
            <a:pathLst>
              <a:path w="687917" h="259292">
                <a:moveTo>
                  <a:pt x="31750" y="0"/>
                </a:moveTo>
                <a:lnTo>
                  <a:pt x="656166" y="0"/>
                </a:lnTo>
                <a:cubicBezTo>
                  <a:pt x="673702" y="0"/>
                  <a:pt x="687917" y="14215"/>
                  <a:pt x="687917" y="31750"/>
                </a:cubicBezTo>
                <a:lnTo>
                  <a:pt x="687917" y="227541"/>
                </a:lnTo>
                <a:cubicBezTo>
                  <a:pt x="687917" y="245077"/>
                  <a:pt x="673702" y="259292"/>
                  <a:pt x="656166" y="259292"/>
                </a:cubicBezTo>
                <a:lnTo>
                  <a:pt x="31750" y="259292"/>
                </a:lnTo>
                <a:cubicBezTo>
                  <a:pt x="14215" y="259292"/>
                  <a:pt x="0" y="245077"/>
                  <a:pt x="0" y="227541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90" name="Text 87"/>
          <p:cNvSpPr/>
          <p:nvPr/>
        </p:nvSpPr>
        <p:spPr>
          <a:xfrm>
            <a:off x="8883799" y="7735342"/>
            <a:ext cx="730250" cy="254000"/>
          </a:xfrm>
          <a:prstGeom prst="rect">
            <a:avLst/>
          </a:prstGeom>
          <a:noFill/>
          <a:ln/>
        </p:spPr>
        <p:txBody>
          <a:bodyPr wrap="square" lIns="127000" tIns="63500" rIns="127000" bIns="6350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Delta Lake</a:t>
            </a:r>
            <a:endParaRPr lang="en-US" sz="1600" dirty="0"/>
          </a:p>
        </p:txBody>
      </p:sp>
      <p:sp>
        <p:nvSpPr>
          <p:cNvPr id="91" name="Shape 88"/>
          <p:cNvSpPr/>
          <p:nvPr/>
        </p:nvSpPr>
        <p:spPr>
          <a:xfrm>
            <a:off x="9673993" y="7737988"/>
            <a:ext cx="814917" cy="259292"/>
          </a:xfrm>
          <a:custGeom>
            <a:avLst/>
            <a:gdLst/>
            <a:ahLst/>
            <a:cxnLst/>
            <a:rect l="l" t="t" r="r" b="b"/>
            <a:pathLst>
              <a:path w="814917" h="259292">
                <a:moveTo>
                  <a:pt x="31750" y="0"/>
                </a:moveTo>
                <a:lnTo>
                  <a:pt x="783166" y="0"/>
                </a:lnTo>
                <a:cubicBezTo>
                  <a:pt x="800702" y="0"/>
                  <a:pt x="814917" y="14215"/>
                  <a:pt x="814917" y="31750"/>
                </a:cubicBezTo>
                <a:lnTo>
                  <a:pt x="814917" y="227541"/>
                </a:lnTo>
                <a:cubicBezTo>
                  <a:pt x="814917" y="245077"/>
                  <a:pt x="800702" y="259292"/>
                  <a:pt x="783166" y="259292"/>
                </a:cubicBezTo>
                <a:lnTo>
                  <a:pt x="31750" y="259292"/>
                </a:lnTo>
                <a:cubicBezTo>
                  <a:pt x="14215" y="259292"/>
                  <a:pt x="0" y="245077"/>
                  <a:pt x="0" y="227541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92" name="Text 89"/>
          <p:cNvSpPr/>
          <p:nvPr/>
        </p:nvSpPr>
        <p:spPr>
          <a:xfrm>
            <a:off x="9671348" y="7735342"/>
            <a:ext cx="857250" cy="254000"/>
          </a:xfrm>
          <a:prstGeom prst="rect">
            <a:avLst/>
          </a:prstGeom>
          <a:noFill/>
          <a:ln/>
        </p:spPr>
        <p:txBody>
          <a:bodyPr wrap="square" lIns="127000" tIns="63500" rIns="127000" bIns="6350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Unity Catalog</a:t>
            </a:r>
            <a:endParaRPr lang="en-US" sz="1600" dirty="0"/>
          </a:p>
        </p:txBody>
      </p:sp>
      <p:sp>
        <p:nvSpPr>
          <p:cNvPr id="93" name="Shape 90"/>
          <p:cNvSpPr/>
          <p:nvPr/>
        </p:nvSpPr>
        <p:spPr>
          <a:xfrm>
            <a:off x="10585731" y="7737988"/>
            <a:ext cx="568854" cy="259292"/>
          </a:xfrm>
          <a:custGeom>
            <a:avLst/>
            <a:gdLst/>
            <a:ahLst/>
            <a:cxnLst/>
            <a:rect l="l" t="t" r="r" b="b"/>
            <a:pathLst>
              <a:path w="568854" h="259292">
                <a:moveTo>
                  <a:pt x="31750" y="0"/>
                </a:moveTo>
                <a:lnTo>
                  <a:pt x="537104" y="0"/>
                </a:lnTo>
                <a:cubicBezTo>
                  <a:pt x="554639" y="0"/>
                  <a:pt x="568854" y="14215"/>
                  <a:pt x="568854" y="31750"/>
                </a:cubicBezTo>
                <a:lnTo>
                  <a:pt x="568854" y="227541"/>
                </a:lnTo>
                <a:cubicBezTo>
                  <a:pt x="568854" y="245077"/>
                  <a:pt x="554639" y="259292"/>
                  <a:pt x="537104" y="259292"/>
                </a:cubicBezTo>
                <a:lnTo>
                  <a:pt x="31750" y="259292"/>
                </a:lnTo>
                <a:cubicBezTo>
                  <a:pt x="14215" y="259292"/>
                  <a:pt x="0" y="245077"/>
                  <a:pt x="0" y="227541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94" name="Text 91"/>
          <p:cNvSpPr/>
          <p:nvPr/>
        </p:nvSpPr>
        <p:spPr>
          <a:xfrm>
            <a:off x="10583086" y="7735342"/>
            <a:ext cx="611188" cy="254000"/>
          </a:xfrm>
          <a:prstGeom prst="rect">
            <a:avLst/>
          </a:prstGeom>
          <a:noFill/>
          <a:ln/>
        </p:spPr>
        <p:txBody>
          <a:bodyPr wrap="square" lIns="127000" tIns="63500" rIns="127000" bIns="6350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MLflow</a:t>
            </a:r>
            <a:endParaRPr lang="en-US" sz="1600" dirty="0"/>
          </a:p>
        </p:txBody>
      </p:sp>
      <p:sp>
        <p:nvSpPr>
          <p:cNvPr id="95" name="Shape 92"/>
          <p:cNvSpPr/>
          <p:nvPr/>
        </p:nvSpPr>
        <p:spPr>
          <a:xfrm>
            <a:off x="11255044" y="7737988"/>
            <a:ext cx="616479" cy="259292"/>
          </a:xfrm>
          <a:custGeom>
            <a:avLst/>
            <a:gdLst/>
            <a:ahLst/>
            <a:cxnLst/>
            <a:rect l="l" t="t" r="r" b="b"/>
            <a:pathLst>
              <a:path w="616479" h="259292">
                <a:moveTo>
                  <a:pt x="31750" y="0"/>
                </a:moveTo>
                <a:lnTo>
                  <a:pt x="584729" y="0"/>
                </a:lnTo>
                <a:cubicBezTo>
                  <a:pt x="602264" y="0"/>
                  <a:pt x="616479" y="14215"/>
                  <a:pt x="616479" y="31750"/>
                </a:cubicBezTo>
                <a:lnTo>
                  <a:pt x="616479" y="227541"/>
                </a:lnTo>
                <a:cubicBezTo>
                  <a:pt x="616479" y="245077"/>
                  <a:pt x="602264" y="259292"/>
                  <a:pt x="584729" y="259292"/>
                </a:cubicBezTo>
                <a:lnTo>
                  <a:pt x="31750" y="259292"/>
                </a:lnTo>
                <a:cubicBezTo>
                  <a:pt x="14215" y="259292"/>
                  <a:pt x="0" y="245077"/>
                  <a:pt x="0" y="227541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96" name="Text 93"/>
          <p:cNvSpPr/>
          <p:nvPr/>
        </p:nvSpPr>
        <p:spPr>
          <a:xfrm>
            <a:off x="11252398" y="7735342"/>
            <a:ext cx="658813" cy="254000"/>
          </a:xfrm>
          <a:prstGeom prst="rect">
            <a:avLst/>
          </a:prstGeom>
          <a:noFill/>
          <a:ln/>
        </p:spPr>
        <p:txBody>
          <a:bodyPr wrap="square" lIns="127000" tIns="63500" rIns="127000" bIns="6350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Today's Journey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" name="Shape 3"/>
          <p:cNvSpPr/>
          <p:nvPr/>
        </p:nvSpPr>
        <p:spPr>
          <a:xfrm>
            <a:off x="384175" y="1603375"/>
            <a:ext cx="5635625" cy="1101725"/>
          </a:xfrm>
          <a:custGeom>
            <a:avLst/>
            <a:gdLst/>
            <a:ahLst/>
            <a:cxnLst/>
            <a:rect l="l" t="t" r="r" b="b"/>
            <a:pathLst>
              <a:path w="5635625" h="1101725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025530"/>
                </a:lnTo>
                <a:cubicBezTo>
                  <a:pt x="5635625" y="1067611"/>
                  <a:pt x="5601511" y="1101725"/>
                  <a:pt x="5559430" y="1101725"/>
                </a:cubicBezTo>
                <a:lnTo>
                  <a:pt x="76195" y="1101725"/>
                </a:lnTo>
                <a:cubicBezTo>
                  <a:pt x="34114" y="1101725"/>
                  <a:pt x="0" y="1067611"/>
                  <a:pt x="0" y="10255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7850" y="17970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687784" y="1873250"/>
            <a:ext cx="352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7450" y="1797050"/>
            <a:ext cx="2543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Business Challenge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7450" y="2139950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Supply chain pain points &amp; why AI matters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75375" y="1603375"/>
            <a:ext cx="5635625" cy="1101725"/>
          </a:xfrm>
          <a:custGeom>
            <a:avLst/>
            <a:gdLst/>
            <a:ahLst/>
            <a:cxnLst/>
            <a:rect l="l" t="t" r="r" b="b"/>
            <a:pathLst>
              <a:path w="5635625" h="1101725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025530"/>
                </a:lnTo>
                <a:cubicBezTo>
                  <a:pt x="5635625" y="1067611"/>
                  <a:pt x="5601511" y="1101725"/>
                  <a:pt x="5559430" y="1101725"/>
                </a:cubicBezTo>
                <a:lnTo>
                  <a:pt x="76195" y="1101725"/>
                </a:lnTo>
                <a:cubicBezTo>
                  <a:pt x="34114" y="1101725"/>
                  <a:pt x="0" y="1067611"/>
                  <a:pt x="0" y="10255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369050" y="17970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458248" y="18732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978650" y="1797050"/>
            <a:ext cx="1971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 Overview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78650" y="2139950"/>
            <a:ext cx="1943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Two-part AI system architecture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175" y="2860675"/>
            <a:ext cx="5635625" cy="1101725"/>
          </a:xfrm>
          <a:custGeom>
            <a:avLst/>
            <a:gdLst/>
            <a:ahLst/>
            <a:cxnLst/>
            <a:rect l="l" t="t" r="r" b="b"/>
            <a:pathLst>
              <a:path w="5635625" h="1101725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025530"/>
                </a:lnTo>
                <a:cubicBezTo>
                  <a:pt x="5635625" y="1067611"/>
                  <a:pt x="5601511" y="1101725"/>
                  <a:pt x="5559430" y="1101725"/>
                </a:cubicBezTo>
                <a:lnTo>
                  <a:pt x="76195" y="1101725"/>
                </a:lnTo>
                <a:cubicBezTo>
                  <a:pt x="34114" y="1101725"/>
                  <a:pt x="0" y="1067611"/>
                  <a:pt x="0" y="10255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77850" y="30543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66055" y="3130551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87450" y="3054351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&amp; Architecture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87450" y="3397251"/>
            <a:ext cx="2638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1M+ records, Medallion design, Unity Catalog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5375" y="2860675"/>
            <a:ext cx="5635625" cy="1101725"/>
          </a:xfrm>
          <a:custGeom>
            <a:avLst/>
            <a:gdLst/>
            <a:ahLst/>
            <a:cxnLst/>
            <a:rect l="l" t="t" r="r" b="b"/>
            <a:pathLst>
              <a:path w="5635625" h="1101725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025530"/>
                </a:lnTo>
                <a:cubicBezTo>
                  <a:pt x="5635625" y="1067611"/>
                  <a:pt x="5601511" y="1101725"/>
                  <a:pt x="5559430" y="1101725"/>
                </a:cubicBezTo>
                <a:lnTo>
                  <a:pt x="76195" y="1101725"/>
                </a:lnTo>
                <a:cubicBezTo>
                  <a:pt x="34114" y="1101725"/>
                  <a:pt x="0" y="1067611"/>
                  <a:pt x="0" y="10255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369050" y="30543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457355" y="3130551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978650" y="3054351"/>
            <a:ext cx="223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978650" y="3397251"/>
            <a:ext cx="2209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58 features with business intelligence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175" y="4117975"/>
            <a:ext cx="5635625" cy="1101725"/>
          </a:xfrm>
          <a:custGeom>
            <a:avLst/>
            <a:gdLst/>
            <a:ahLst/>
            <a:cxnLst/>
            <a:rect l="l" t="t" r="r" b="b"/>
            <a:pathLst>
              <a:path w="5635625" h="1101725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025530"/>
                </a:lnTo>
                <a:cubicBezTo>
                  <a:pt x="5635625" y="1067611"/>
                  <a:pt x="5601511" y="1101725"/>
                  <a:pt x="5559430" y="1101725"/>
                </a:cubicBezTo>
                <a:lnTo>
                  <a:pt x="76195" y="1101725"/>
                </a:lnTo>
                <a:cubicBezTo>
                  <a:pt x="34114" y="1101725"/>
                  <a:pt x="0" y="1067611"/>
                  <a:pt x="0" y="10255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77850" y="43116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67643" y="4387851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87450" y="4311651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 Models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87450" y="4654551"/>
            <a:ext cx="2162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 achieving 88% accuracy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5375" y="4117975"/>
            <a:ext cx="5635625" cy="1101725"/>
          </a:xfrm>
          <a:custGeom>
            <a:avLst/>
            <a:gdLst/>
            <a:ahLst/>
            <a:cxnLst/>
            <a:rect l="l" t="t" r="r" b="b"/>
            <a:pathLst>
              <a:path w="5635625" h="1101725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025530"/>
                </a:lnTo>
                <a:cubicBezTo>
                  <a:pt x="5635625" y="1067611"/>
                  <a:pt x="5601511" y="1101725"/>
                  <a:pt x="5559430" y="1101725"/>
                </a:cubicBezTo>
                <a:lnTo>
                  <a:pt x="76195" y="1101725"/>
                </a:lnTo>
                <a:cubicBezTo>
                  <a:pt x="34114" y="1101725"/>
                  <a:pt x="0" y="1067611"/>
                  <a:pt x="0" y="10255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369050" y="43116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456363" y="4387851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78650" y="4311651"/>
            <a:ext cx="2333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Innovation: Optimization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978650" y="4654551"/>
            <a:ext cx="2305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Beyond prediction to action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4175" y="5375275"/>
            <a:ext cx="5635625" cy="1101725"/>
          </a:xfrm>
          <a:custGeom>
            <a:avLst/>
            <a:gdLst/>
            <a:ahLst/>
            <a:cxnLst/>
            <a:rect l="l" t="t" r="r" b="b"/>
            <a:pathLst>
              <a:path w="5635625" h="1101725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025530"/>
                </a:lnTo>
                <a:cubicBezTo>
                  <a:pt x="5635625" y="1067611"/>
                  <a:pt x="5601511" y="1101725"/>
                  <a:pt x="5559430" y="1101725"/>
                </a:cubicBezTo>
                <a:lnTo>
                  <a:pt x="76195" y="1101725"/>
                </a:lnTo>
                <a:cubicBezTo>
                  <a:pt x="34114" y="1101725"/>
                  <a:pt x="0" y="1067611"/>
                  <a:pt x="0" y="10255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77850" y="55689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74985" y="5645151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07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87450" y="5568951"/>
            <a:ext cx="2352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Impact &amp; ROI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87450" y="5911851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$520K savings, 67% stockout reduction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75375" y="5375275"/>
            <a:ext cx="5635625" cy="1101725"/>
          </a:xfrm>
          <a:custGeom>
            <a:avLst/>
            <a:gdLst/>
            <a:ahLst/>
            <a:cxnLst/>
            <a:rect l="l" t="t" r="r" b="b"/>
            <a:pathLst>
              <a:path w="5635625" h="1101725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025530"/>
                </a:lnTo>
                <a:cubicBezTo>
                  <a:pt x="5635625" y="1067611"/>
                  <a:pt x="5601511" y="1101725"/>
                  <a:pt x="5559430" y="1101725"/>
                </a:cubicBezTo>
                <a:lnTo>
                  <a:pt x="76195" y="1101725"/>
                </a:lnTo>
                <a:cubicBezTo>
                  <a:pt x="34114" y="1101725"/>
                  <a:pt x="0" y="1067611"/>
                  <a:pt x="0" y="10255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369050" y="55689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6454478" y="5645151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08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78650" y="5568951"/>
            <a:ext cx="2228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Implementation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78650" y="5911851"/>
            <a:ext cx="220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Databricks Lakehouse architecture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Supply Chain Dilemma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Finding the perfect inventory level is a complex balancing act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84175" y="1793875"/>
            <a:ext cx="5597525" cy="2711450"/>
          </a:xfrm>
          <a:custGeom>
            <a:avLst/>
            <a:gdLst/>
            <a:ahLst/>
            <a:cxnLst/>
            <a:rect l="l" t="t" r="r" b="b"/>
            <a:pathLst>
              <a:path w="5597525" h="2711450">
                <a:moveTo>
                  <a:pt x="76192" y="0"/>
                </a:moveTo>
                <a:lnTo>
                  <a:pt x="5521333" y="0"/>
                </a:lnTo>
                <a:cubicBezTo>
                  <a:pt x="5563413" y="0"/>
                  <a:pt x="5597525" y="34112"/>
                  <a:pt x="5597525" y="76192"/>
                </a:cubicBezTo>
                <a:lnTo>
                  <a:pt x="5597525" y="2635258"/>
                </a:lnTo>
                <a:cubicBezTo>
                  <a:pt x="5597525" y="2677338"/>
                  <a:pt x="5563413" y="2711450"/>
                  <a:pt x="5521333" y="2711450"/>
                </a:cubicBezTo>
                <a:lnTo>
                  <a:pt x="76192" y="2711450"/>
                </a:lnTo>
                <a:cubicBezTo>
                  <a:pt x="34112" y="2711450"/>
                  <a:pt x="0" y="2677338"/>
                  <a:pt x="0" y="263525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15950" y="20256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44538" y="2130426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71862" y="5827"/>
                </a:moveTo>
                <a:cubicBezTo>
                  <a:pt x="67676" y="1641"/>
                  <a:pt x="60878" y="1641"/>
                  <a:pt x="56692" y="5827"/>
                </a:cubicBezTo>
                <a:lnTo>
                  <a:pt x="3114" y="59405"/>
                </a:lnTo>
                <a:cubicBezTo>
                  <a:pt x="-1072" y="63591"/>
                  <a:pt x="-1072" y="70388"/>
                  <a:pt x="3114" y="74574"/>
                </a:cubicBezTo>
                <a:cubicBezTo>
                  <a:pt x="7300" y="78760"/>
                  <a:pt x="14098" y="78760"/>
                  <a:pt x="18284" y="74574"/>
                </a:cubicBezTo>
                <a:lnTo>
                  <a:pt x="53578" y="39279"/>
                </a:lnTo>
                <a:lnTo>
                  <a:pt x="53578" y="163413"/>
                </a:lnTo>
                <a:cubicBezTo>
                  <a:pt x="53578" y="169340"/>
                  <a:pt x="58367" y="174129"/>
                  <a:pt x="64294" y="174129"/>
                </a:cubicBezTo>
                <a:cubicBezTo>
                  <a:pt x="70221" y="174129"/>
                  <a:pt x="75009" y="169340"/>
                  <a:pt x="75009" y="163413"/>
                </a:cubicBezTo>
                <a:lnTo>
                  <a:pt x="75009" y="39279"/>
                </a:lnTo>
                <a:lnTo>
                  <a:pt x="110304" y="74574"/>
                </a:lnTo>
                <a:cubicBezTo>
                  <a:pt x="114490" y="78760"/>
                  <a:pt x="121287" y="78760"/>
                  <a:pt x="125473" y="74574"/>
                </a:cubicBezTo>
                <a:cubicBezTo>
                  <a:pt x="129659" y="70388"/>
                  <a:pt x="129659" y="63591"/>
                  <a:pt x="125473" y="59405"/>
                </a:cubicBezTo>
                <a:lnTo>
                  <a:pt x="71895" y="5827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9" name="Text 7"/>
          <p:cNvSpPr/>
          <p:nvPr/>
        </p:nvSpPr>
        <p:spPr>
          <a:xfrm>
            <a:off x="1111250" y="2082801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 Much Inventory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4525" y="257810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9954" y="38100"/>
                </a:moveTo>
                <a:lnTo>
                  <a:pt x="99745" y="23813"/>
                </a:lnTo>
                <a:lnTo>
                  <a:pt x="33635" y="23813"/>
                </a:lnTo>
                <a:lnTo>
                  <a:pt x="23426" y="38100"/>
                </a:lnTo>
                <a:lnTo>
                  <a:pt x="109954" y="38100"/>
                </a:lnTo>
                <a:close/>
                <a:moveTo>
                  <a:pt x="0" y="44202"/>
                </a:moveTo>
                <a:cubicBezTo>
                  <a:pt x="0" y="40243"/>
                  <a:pt x="1250" y="36374"/>
                  <a:pt x="3542" y="33129"/>
                </a:cubicBezTo>
                <a:lnTo>
                  <a:pt x="18127" y="12740"/>
                </a:lnTo>
                <a:cubicBezTo>
                  <a:pt x="21699" y="7739"/>
                  <a:pt x="27474" y="4763"/>
                  <a:pt x="33605" y="4763"/>
                </a:cubicBezTo>
                <a:lnTo>
                  <a:pt x="99715" y="4763"/>
                </a:lnTo>
                <a:cubicBezTo>
                  <a:pt x="105876" y="4763"/>
                  <a:pt x="111651" y="7739"/>
                  <a:pt x="115223" y="12740"/>
                </a:cubicBezTo>
                <a:lnTo>
                  <a:pt x="129778" y="33129"/>
                </a:lnTo>
                <a:cubicBezTo>
                  <a:pt x="132100" y="36374"/>
                  <a:pt x="133320" y="40243"/>
                  <a:pt x="133320" y="44202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44202"/>
                </a:lnTo>
                <a:close/>
              </a:path>
            </a:pathLst>
          </a:custGeom>
          <a:solidFill>
            <a:srgbClr val="EF4444">
              <a:alpha val="7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20750" y="2559051"/>
            <a:ext cx="2019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45-60 days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average stock holding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63575" y="2882901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40481" y="7144"/>
                </a:moveTo>
                <a:cubicBezTo>
                  <a:pt x="40481" y="3185"/>
                  <a:pt x="43666" y="0"/>
                  <a:pt x="47625" y="0"/>
                </a:cubicBezTo>
                <a:cubicBezTo>
                  <a:pt x="51584" y="0"/>
                  <a:pt x="54769" y="3185"/>
                  <a:pt x="54769" y="7144"/>
                </a:cubicBezTo>
                <a:lnTo>
                  <a:pt x="54769" y="19050"/>
                </a:lnTo>
                <a:lnTo>
                  <a:pt x="71438" y="19050"/>
                </a:lnTo>
                <a:cubicBezTo>
                  <a:pt x="76706" y="19050"/>
                  <a:pt x="80962" y="23306"/>
                  <a:pt x="80962" y="28575"/>
                </a:cubicBezTo>
                <a:cubicBezTo>
                  <a:pt x="80962" y="33844"/>
                  <a:pt x="76706" y="38100"/>
                  <a:pt x="71438" y="38100"/>
                </a:cubicBezTo>
                <a:lnTo>
                  <a:pt x="37237" y="38100"/>
                </a:lnTo>
                <a:cubicBezTo>
                  <a:pt x="29825" y="38100"/>
                  <a:pt x="23813" y="44113"/>
                  <a:pt x="23813" y="51524"/>
                </a:cubicBezTo>
                <a:cubicBezTo>
                  <a:pt x="23813" y="58222"/>
                  <a:pt x="28724" y="63877"/>
                  <a:pt x="35332" y="64830"/>
                </a:cubicBezTo>
                <a:lnTo>
                  <a:pt x="62597" y="68729"/>
                </a:lnTo>
                <a:cubicBezTo>
                  <a:pt x="78611" y="71021"/>
                  <a:pt x="90488" y="84713"/>
                  <a:pt x="90488" y="100876"/>
                </a:cubicBezTo>
                <a:cubicBezTo>
                  <a:pt x="90488" y="118824"/>
                  <a:pt x="75932" y="133350"/>
                  <a:pt x="58013" y="133350"/>
                </a:cubicBezTo>
                <a:lnTo>
                  <a:pt x="54769" y="133350"/>
                </a:lnTo>
                <a:lnTo>
                  <a:pt x="54769" y="145256"/>
                </a:lnTo>
                <a:cubicBezTo>
                  <a:pt x="54769" y="149215"/>
                  <a:pt x="51584" y="152400"/>
                  <a:pt x="47625" y="152400"/>
                </a:cubicBezTo>
                <a:cubicBezTo>
                  <a:pt x="43666" y="152400"/>
                  <a:pt x="40481" y="149215"/>
                  <a:pt x="40481" y="145256"/>
                </a:cubicBezTo>
                <a:lnTo>
                  <a:pt x="40481" y="133350"/>
                </a:lnTo>
                <a:lnTo>
                  <a:pt x="19050" y="133350"/>
                </a:lnTo>
                <a:cubicBezTo>
                  <a:pt x="13781" y="133350"/>
                  <a:pt x="9525" y="129094"/>
                  <a:pt x="9525" y="123825"/>
                </a:cubicBezTo>
                <a:cubicBezTo>
                  <a:pt x="9525" y="118556"/>
                  <a:pt x="13781" y="114300"/>
                  <a:pt x="19050" y="114300"/>
                </a:cubicBezTo>
                <a:lnTo>
                  <a:pt x="58013" y="114300"/>
                </a:lnTo>
                <a:cubicBezTo>
                  <a:pt x="65425" y="114300"/>
                  <a:pt x="71438" y="108287"/>
                  <a:pt x="71438" y="100876"/>
                </a:cubicBezTo>
                <a:cubicBezTo>
                  <a:pt x="71438" y="94178"/>
                  <a:pt x="66526" y="88523"/>
                  <a:pt x="59918" y="87570"/>
                </a:cubicBezTo>
                <a:lnTo>
                  <a:pt x="32653" y="83671"/>
                </a:lnTo>
                <a:cubicBezTo>
                  <a:pt x="16639" y="81409"/>
                  <a:pt x="4763" y="67687"/>
                  <a:pt x="4763" y="51524"/>
                </a:cubicBezTo>
                <a:cubicBezTo>
                  <a:pt x="4763" y="33605"/>
                  <a:pt x="19318" y="19050"/>
                  <a:pt x="37237" y="19050"/>
                </a:cubicBezTo>
                <a:lnTo>
                  <a:pt x="40481" y="19050"/>
                </a:lnTo>
                <a:lnTo>
                  <a:pt x="40481" y="7144"/>
                </a:lnTo>
                <a:close/>
              </a:path>
            </a:pathLst>
          </a:custGeom>
          <a:solidFill>
            <a:srgbClr val="EF4444">
              <a:alpha val="7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20750" y="2863851"/>
            <a:ext cx="2047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holding costs drain resources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54050" y="318770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EF4444">
              <a:alpha val="7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20750" y="3168651"/>
            <a:ext cx="179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Capital tied up in excess stock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5000" y="349250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EF4444">
              <a:alpha val="7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20750" y="3473451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Waste from product obsolescence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13475" y="1793875"/>
            <a:ext cx="5597525" cy="2711450"/>
          </a:xfrm>
          <a:custGeom>
            <a:avLst/>
            <a:gdLst/>
            <a:ahLst/>
            <a:cxnLst/>
            <a:rect l="l" t="t" r="r" b="b"/>
            <a:pathLst>
              <a:path w="5597525" h="2711450">
                <a:moveTo>
                  <a:pt x="76192" y="0"/>
                </a:moveTo>
                <a:lnTo>
                  <a:pt x="5521333" y="0"/>
                </a:lnTo>
                <a:cubicBezTo>
                  <a:pt x="5563413" y="0"/>
                  <a:pt x="5597525" y="34112"/>
                  <a:pt x="5597525" y="76192"/>
                </a:cubicBezTo>
                <a:lnTo>
                  <a:pt x="5597525" y="2635258"/>
                </a:lnTo>
                <a:cubicBezTo>
                  <a:pt x="5597525" y="2677338"/>
                  <a:pt x="5563413" y="2711450"/>
                  <a:pt x="5521333" y="2711450"/>
                </a:cubicBezTo>
                <a:lnTo>
                  <a:pt x="76192" y="2711450"/>
                </a:lnTo>
                <a:cubicBezTo>
                  <a:pt x="34112" y="2711450"/>
                  <a:pt x="0" y="2677338"/>
                  <a:pt x="0" y="263525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445250" y="20256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573838" y="2130426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1" name="Text 19"/>
          <p:cNvSpPr/>
          <p:nvPr/>
        </p:nvSpPr>
        <p:spPr>
          <a:xfrm>
            <a:off x="6940550" y="2082801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 Little Inventory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64300" y="257810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9299" y="122783"/>
                </a:moveTo>
                <a:lnTo>
                  <a:pt x="29617" y="43101"/>
                </a:lnTo>
                <a:cubicBezTo>
                  <a:pt x="22949" y="52447"/>
                  <a:pt x="19050" y="63877"/>
                  <a:pt x="19050" y="76200"/>
                </a:cubicBezTo>
                <a:cubicBezTo>
                  <a:pt x="19050" y="107752"/>
                  <a:pt x="44648" y="133350"/>
                  <a:pt x="76200" y="133350"/>
                </a:cubicBezTo>
                <a:cubicBezTo>
                  <a:pt x="88553" y="133350"/>
                  <a:pt x="99983" y="129451"/>
                  <a:pt x="109299" y="122783"/>
                </a:cubicBezTo>
                <a:close/>
                <a:moveTo>
                  <a:pt x="122783" y="109299"/>
                </a:moveTo>
                <a:cubicBezTo>
                  <a:pt x="129451" y="99953"/>
                  <a:pt x="133350" y="88523"/>
                  <a:pt x="133350" y="76200"/>
                </a:cubicBezTo>
                <a:cubicBezTo>
                  <a:pt x="133350" y="44648"/>
                  <a:pt x="107752" y="19050"/>
                  <a:pt x="76200" y="19050"/>
                </a:cubicBezTo>
                <a:cubicBezTo>
                  <a:pt x="63847" y="19050"/>
                  <a:pt x="52417" y="22949"/>
                  <a:pt x="43101" y="29617"/>
                </a:cubicBezTo>
                <a:lnTo>
                  <a:pt x="122783" y="109299"/>
                </a:ln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F59E0B">
              <a:alpha val="7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750050" y="2559051"/>
            <a:ext cx="190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15% stockout rate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hurts revenue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64300" y="288290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3168" y="118497"/>
                </a:moveTo>
                <a:cubicBezTo>
                  <a:pt x="97095" y="110163"/>
                  <a:pt x="87273" y="104775"/>
                  <a:pt x="76200" y="104775"/>
                </a:cubicBezTo>
                <a:cubicBezTo>
                  <a:pt x="65127" y="104775"/>
                  <a:pt x="55305" y="110163"/>
                  <a:pt x="49232" y="118497"/>
                </a:cubicBezTo>
                <a:cubicBezTo>
                  <a:pt x="46911" y="121682"/>
                  <a:pt x="42446" y="122396"/>
                  <a:pt x="39261" y="120075"/>
                </a:cubicBezTo>
                <a:cubicBezTo>
                  <a:pt x="36076" y="117753"/>
                  <a:pt x="35362" y="113288"/>
                  <a:pt x="37683" y="110103"/>
                </a:cubicBezTo>
                <a:cubicBezTo>
                  <a:pt x="46345" y="98227"/>
                  <a:pt x="60365" y="90488"/>
                  <a:pt x="76200" y="90488"/>
                </a:cubicBezTo>
                <a:cubicBezTo>
                  <a:pt x="92035" y="90488"/>
                  <a:pt x="106055" y="98227"/>
                  <a:pt x="114717" y="110103"/>
                </a:cubicBezTo>
                <a:cubicBezTo>
                  <a:pt x="117038" y="113288"/>
                  <a:pt x="116324" y="117753"/>
                  <a:pt x="113139" y="120075"/>
                </a:cubicBezTo>
                <a:cubicBezTo>
                  <a:pt x="109954" y="122396"/>
                  <a:pt x="105489" y="121682"/>
                  <a:pt x="103168" y="118497"/>
                </a:cubicBezTo>
                <a:close/>
                <a:moveTo>
                  <a:pt x="42863" y="61912"/>
                </a:moveTo>
                <a:cubicBezTo>
                  <a:pt x="42863" y="56656"/>
                  <a:pt x="47131" y="52388"/>
                  <a:pt x="52388" y="52388"/>
                </a:cubicBezTo>
                <a:cubicBezTo>
                  <a:pt x="57644" y="52388"/>
                  <a:pt x="61912" y="56656"/>
                  <a:pt x="61912" y="61912"/>
                </a:cubicBezTo>
                <a:cubicBezTo>
                  <a:pt x="61912" y="67169"/>
                  <a:pt x="57644" y="71438"/>
                  <a:pt x="52388" y="71438"/>
                </a:cubicBezTo>
                <a:cubicBezTo>
                  <a:pt x="47131" y="71438"/>
                  <a:pt x="42863" y="67169"/>
                  <a:pt x="42863" y="61912"/>
                </a:cubicBezTo>
                <a:close/>
                <a:moveTo>
                  <a:pt x="100013" y="52388"/>
                </a:moveTo>
                <a:cubicBezTo>
                  <a:pt x="105269" y="52388"/>
                  <a:pt x="109537" y="56656"/>
                  <a:pt x="109537" y="61912"/>
                </a:cubicBezTo>
                <a:cubicBezTo>
                  <a:pt x="109537" y="67169"/>
                  <a:pt x="105269" y="71438"/>
                  <a:pt x="100013" y="71438"/>
                </a:cubicBezTo>
                <a:cubicBezTo>
                  <a:pt x="94756" y="71438"/>
                  <a:pt x="90488" y="67169"/>
                  <a:pt x="90488" y="61912"/>
                </a:cubicBezTo>
                <a:cubicBezTo>
                  <a:pt x="90488" y="56656"/>
                  <a:pt x="94756" y="52388"/>
                  <a:pt x="100013" y="52388"/>
                </a:cubicBezTo>
                <a:close/>
              </a:path>
            </a:pathLst>
          </a:custGeom>
          <a:solidFill>
            <a:srgbClr val="F59E0B">
              <a:alpha val="7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750050" y="2863851"/>
            <a:ext cx="2047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Customer dissatisfaction increases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64300" y="318770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59E0B">
              <a:alpha val="7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750050" y="3168651"/>
            <a:ext cx="142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Lost sales opportunities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64300" y="349250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F59E0B">
              <a:alpha val="7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750050" y="3473451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Long-term brand damage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4175" y="4740277"/>
            <a:ext cx="3702050" cy="1073150"/>
          </a:xfrm>
          <a:custGeom>
            <a:avLst/>
            <a:gdLst/>
            <a:ahLst/>
            <a:cxnLst/>
            <a:rect l="l" t="t" r="r" b="b"/>
            <a:pathLst>
              <a:path w="3702050" h="1073150">
                <a:moveTo>
                  <a:pt x="76204" y="0"/>
                </a:moveTo>
                <a:lnTo>
                  <a:pt x="3625846" y="0"/>
                </a:lnTo>
                <a:cubicBezTo>
                  <a:pt x="3667932" y="0"/>
                  <a:pt x="3702050" y="34118"/>
                  <a:pt x="3702050" y="76204"/>
                </a:cubicBezTo>
                <a:lnTo>
                  <a:pt x="3702050" y="996946"/>
                </a:lnTo>
                <a:cubicBezTo>
                  <a:pt x="3702050" y="1039032"/>
                  <a:pt x="3667932" y="1073150"/>
                  <a:pt x="3625846" y="1073150"/>
                </a:cubicBezTo>
                <a:lnTo>
                  <a:pt x="76204" y="1073150"/>
                </a:lnTo>
                <a:cubicBezTo>
                  <a:pt x="34118" y="1073150"/>
                  <a:pt x="0" y="1039032"/>
                  <a:pt x="0" y="9969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8467">
            <a:solidFill>
              <a:srgbClr val="64748B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468313" y="4895850"/>
            <a:ext cx="3533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$2.50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06413" y="5276850"/>
            <a:ext cx="3457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 unit/month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holding cost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244975" y="4740277"/>
            <a:ext cx="3702050" cy="1073150"/>
          </a:xfrm>
          <a:custGeom>
            <a:avLst/>
            <a:gdLst/>
            <a:ahLst/>
            <a:cxnLst/>
            <a:rect l="l" t="t" r="r" b="b"/>
            <a:pathLst>
              <a:path w="3702050" h="1073150">
                <a:moveTo>
                  <a:pt x="76204" y="0"/>
                </a:moveTo>
                <a:lnTo>
                  <a:pt x="3625846" y="0"/>
                </a:lnTo>
                <a:cubicBezTo>
                  <a:pt x="3667932" y="0"/>
                  <a:pt x="3702050" y="34118"/>
                  <a:pt x="3702050" y="76204"/>
                </a:cubicBezTo>
                <a:lnTo>
                  <a:pt x="3702050" y="996946"/>
                </a:lnTo>
                <a:cubicBezTo>
                  <a:pt x="3702050" y="1039032"/>
                  <a:pt x="3667932" y="1073150"/>
                  <a:pt x="3625846" y="1073150"/>
                </a:cubicBezTo>
                <a:lnTo>
                  <a:pt x="76204" y="1073150"/>
                </a:lnTo>
                <a:cubicBezTo>
                  <a:pt x="34118" y="1073150"/>
                  <a:pt x="0" y="1039032"/>
                  <a:pt x="0" y="9969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8467">
            <a:solidFill>
              <a:srgbClr val="64748B">
                <a:alpha val="3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4329113" y="4895850"/>
            <a:ext cx="3533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$50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367213" y="5276850"/>
            <a:ext cx="3457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lost profit per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stockout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105775" y="4740277"/>
            <a:ext cx="3702050" cy="1073150"/>
          </a:xfrm>
          <a:custGeom>
            <a:avLst/>
            <a:gdLst/>
            <a:ahLst/>
            <a:cxnLst/>
            <a:rect l="l" t="t" r="r" b="b"/>
            <a:pathLst>
              <a:path w="3702050" h="1073150">
                <a:moveTo>
                  <a:pt x="76204" y="0"/>
                </a:moveTo>
                <a:lnTo>
                  <a:pt x="3625846" y="0"/>
                </a:lnTo>
                <a:cubicBezTo>
                  <a:pt x="3667932" y="0"/>
                  <a:pt x="3702050" y="34118"/>
                  <a:pt x="3702050" y="76204"/>
                </a:cubicBezTo>
                <a:lnTo>
                  <a:pt x="3702050" y="996946"/>
                </a:lnTo>
                <a:cubicBezTo>
                  <a:pt x="3702050" y="1039032"/>
                  <a:pt x="3667932" y="1073150"/>
                  <a:pt x="3625846" y="1073150"/>
                </a:cubicBezTo>
                <a:lnTo>
                  <a:pt x="76204" y="1073150"/>
                </a:lnTo>
                <a:cubicBezTo>
                  <a:pt x="34118" y="1073150"/>
                  <a:pt x="0" y="1039032"/>
                  <a:pt x="0" y="9969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8467">
            <a:solidFill>
              <a:srgbClr val="64748B">
                <a:alpha val="30196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8189913" y="4895850"/>
            <a:ext cx="3533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Millions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228013" y="5276850"/>
            <a:ext cx="3457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tied-up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capital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84175" y="5972176"/>
            <a:ext cx="11426825" cy="501650"/>
          </a:xfrm>
          <a:custGeom>
            <a:avLst/>
            <a:gdLst/>
            <a:ahLst/>
            <a:cxnLst/>
            <a:rect l="l" t="t" r="r" b="b"/>
            <a:pathLst>
              <a:path w="11426825" h="501650">
                <a:moveTo>
                  <a:pt x="76201" y="0"/>
                </a:moveTo>
                <a:lnTo>
                  <a:pt x="11350624" y="0"/>
                </a:lnTo>
                <a:cubicBezTo>
                  <a:pt x="11392709" y="0"/>
                  <a:pt x="11426825" y="34116"/>
                  <a:pt x="11426825" y="76201"/>
                </a:cubicBezTo>
                <a:lnTo>
                  <a:pt x="11426825" y="425449"/>
                </a:lnTo>
                <a:cubicBezTo>
                  <a:pt x="11426825" y="467534"/>
                  <a:pt x="11392709" y="501650"/>
                  <a:pt x="11350624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 w="846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58800" y="61531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1" name="Text 39"/>
          <p:cNvSpPr/>
          <p:nvPr/>
        </p:nvSpPr>
        <p:spPr>
          <a:xfrm>
            <a:off x="768350" y="6127752"/>
            <a:ext cx="1095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Insight: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Traditional rule-based systems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CANNOT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handle this complexity. Reactive decision-making leads to continuous losses.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275" y="372275"/>
            <a:ext cx="11512598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b="1" spc="205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Transformation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275" y="632867"/>
            <a:ext cx="11614974" cy="37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8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From Rules to Intelligence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2275" y="1154052"/>
            <a:ext cx="893460" cy="37227"/>
          </a:xfrm>
          <a:custGeom>
            <a:avLst/>
            <a:gdLst/>
            <a:ahLst/>
            <a:cxnLst/>
            <a:rect l="l" t="t" r="r" b="b"/>
            <a:pathLst>
              <a:path w="893460" h="37227">
                <a:moveTo>
                  <a:pt x="0" y="0"/>
                </a:moveTo>
                <a:lnTo>
                  <a:pt x="893460" y="0"/>
                </a:lnTo>
                <a:lnTo>
                  <a:pt x="893460" y="37227"/>
                </a:lnTo>
                <a:lnTo>
                  <a:pt x="0" y="37227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" name="Shape 3"/>
          <p:cNvSpPr/>
          <p:nvPr/>
        </p:nvSpPr>
        <p:spPr>
          <a:xfrm>
            <a:off x="375377" y="1417747"/>
            <a:ext cx="5199438" cy="4789936"/>
          </a:xfrm>
          <a:custGeom>
            <a:avLst/>
            <a:gdLst/>
            <a:ahLst/>
            <a:cxnLst/>
            <a:rect l="l" t="t" r="r" b="b"/>
            <a:pathLst>
              <a:path w="5199438" h="4789936">
                <a:moveTo>
                  <a:pt x="74436" y="0"/>
                </a:moveTo>
                <a:lnTo>
                  <a:pt x="5125003" y="0"/>
                </a:lnTo>
                <a:cubicBezTo>
                  <a:pt x="5166112" y="0"/>
                  <a:pt x="5199438" y="33326"/>
                  <a:pt x="5199438" y="74436"/>
                </a:cubicBezTo>
                <a:lnTo>
                  <a:pt x="5199438" y="4715500"/>
                </a:lnTo>
                <a:cubicBezTo>
                  <a:pt x="5199438" y="4756610"/>
                  <a:pt x="5166112" y="4789936"/>
                  <a:pt x="5125003" y="4789936"/>
                </a:cubicBezTo>
                <a:lnTo>
                  <a:pt x="74436" y="4789936"/>
                </a:lnTo>
                <a:cubicBezTo>
                  <a:pt x="33326" y="4789936"/>
                  <a:pt x="0" y="4756610"/>
                  <a:pt x="0" y="4715500"/>
                </a:cubicBezTo>
                <a:lnTo>
                  <a:pt x="0" y="74436"/>
                </a:lnTo>
                <a:cubicBezTo>
                  <a:pt x="0" y="33353"/>
                  <a:pt x="33353" y="0"/>
                  <a:pt x="74436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64748B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1844" y="1662828"/>
            <a:ext cx="446730" cy="446730"/>
          </a:xfrm>
          <a:custGeom>
            <a:avLst/>
            <a:gdLst/>
            <a:ahLst/>
            <a:cxnLst/>
            <a:rect l="l" t="t" r="r" b="b"/>
            <a:pathLst>
              <a:path w="446730" h="446730">
                <a:moveTo>
                  <a:pt x="74456" y="0"/>
                </a:moveTo>
                <a:lnTo>
                  <a:pt x="372273" y="0"/>
                </a:lnTo>
                <a:cubicBezTo>
                  <a:pt x="413394" y="0"/>
                  <a:pt x="446730" y="33335"/>
                  <a:pt x="446730" y="74456"/>
                </a:cubicBezTo>
                <a:lnTo>
                  <a:pt x="446730" y="372273"/>
                </a:lnTo>
                <a:cubicBezTo>
                  <a:pt x="446730" y="413394"/>
                  <a:pt x="413394" y="446730"/>
                  <a:pt x="372273" y="446730"/>
                </a:cubicBezTo>
                <a:lnTo>
                  <a:pt x="74456" y="446730"/>
                </a:lnTo>
                <a:cubicBezTo>
                  <a:pt x="33335" y="446730"/>
                  <a:pt x="0" y="413394"/>
                  <a:pt x="0" y="372273"/>
                </a:cubicBezTo>
                <a:lnTo>
                  <a:pt x="0" y="74456"/>
                </a:lnTo>
                <a:cubicBezTo>
                  <a:pt x="0" y="33363"/>
                  <a:pt x="33363" y="0"/>
                  <a:pt x="74456" y="0"/>
                </a:cubicBezTo>
                <a:close/>
              </a:path>
            </a:pathLst>
          </a:custGeom>
          <a:solidFill>
            <a:srgbClr val="64748B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55408" y="1793124"/>
            <a:ext cx="139603" cy="186137"/>
          </a:xfrm>
          <a:custGeom>
            <a:avLst/>
            <a:gdLst/>
            <a:ahLst/>
            <a:cxnLst/>
            <a:rect l="l" t="t" r="r" b="b"/>
            <a:pathLst>
              <a:path w="139603" h="186137">
                <a:moveTo>
                  <a:pt x="20032" y="26685"/>
                </a:moveTo>
                <a:cubicBezTo>
                  <a:pt x="15487" y="22140"/>
                  <a:pt x="8107" y="22140"/>
                  <a:pt x="3563" y="26685"/>
                </a:cubicBezTo>
                <a:cubicBezTo>
                  <a:pt x="-982" y="31229"/>
                  <a:pt x="-982" y="38609"/>
                  <a:pt x="3563" y="43153"/>
                </a:cubicBezTo>
                <a:lnTo>
                  <a:pt x="53515" y="93069"/>
                </a:lnTo>
                <a:lnTo>
                  <a:pt x="3599" y="143020"/>
                </a:lnTo>
                <a:cubicBezTo>
                  <a:pt x="-945" y="147565"/>
                  <a:pt x="-945" y="154945"/>
                  <a:pt x="3599" y="159489"/>
                </a:cubicBezTo>
                <a:cubicBezTo>
                  <a:pt x="8144" y="164034"/>
                  <a:pt x="15524" y="164034"/>
                  <a:pt x="20068" y="159489"/>
                </a:cubicBezTo>
                <a:lnTo>
                  <a:pt x="69983" y="109538"/>
                </a:lnTo>
                <a:lnTo>
                  <a:pt x="119935" y="159453"/>
                </a:lnTo>
                <a:cubicBezTo>
                  <a:pt x="124479" y="163997"/>
                  <a:pt x="131859" y="163997"/>
                  <a:pt x="136404" y="159453"/>
                </a:cubicBezTo>
                <a:cubicBezTo>
                  <a:pt x="140948" y="154908"/>
                  <a:pt x="140948" y="147528"/>
                  <a:pt x="136404" y="142984"/>
                </a:cubicBezTo>
                <a:lnTo>
                  <a:pt x="86452" y="93069"/>
                </a:lnTo>
                <a:lnTo>
                  <a:pt x="136367" y="43117"/>
                </a:lnTo>
                <a:cubicBezTo>
                  <a:pt x="140912" y="38573"/>
                  <a:pt x="140912" y="31193"/>
                  <a:pt x="136367" y="26648"/>
                </a:cubicBezTo>
                <a:cubicBezTo>
                  <a:pt x="131823" y="22104"/>
                  <a:pt x="124443" y="22104"/>
                  <a:pt x="119899" y="26648"/>
                </a:cubicBezTo>
                <a:lnTo>
                  <a:pt x="69983" y="76600"/>
                </a:lnTo>
                <a:lnTo>
                  <a:pt x="20032" y="26685"/>
                </a:ln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8" name="Text 6"/>
          <p:cNvSpPr/>
          <p:nvPr/>
        </p:nvSpPr>
        <p:spPr>
          <a:xfrm>
            <a:off x="1160257" y="1644214"/>
            <a:ext cx="2140580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9" b="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Approach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60257" y="1942034"/>
            <a:ext cx="2094046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Rule-based systems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1844" y="2314309"/>
            <a:ext cx="4746504" cy="1014449"/>
          </a:xfrm>
          <a:custGeom>
            <a:avLst/>
            <a:gdLst/>
            <a:ahLst/>
            <a:cxnLst/>
            <a:rect l="l" t="t" r="r" b="b"/>
            <a:pathLst>
              <a:path w="4746504" h="1014449">
                <a:moveTo>
                  <a:pt x="74450" y="0"/>
                </a:moveTo>
                <a:lnTo>
                  <a:pt x="4672053" y="0"/>
                </a:lnTo>
                <a:cubicBezTo>
                  <a:pt x="4713171" y="0"/>
                  <a:pt x="4746504" y="33333"/>
                  <a:pt x="4746504" y="74450"/>
                </a:cubicBezTo>
                <a:lnTo>
                  <a:pt x="4746504" y="939998"/>
                </a:lnTo>
                <a:cubicBezTo>
                  <a:pt x="4746504" y="981116"/>
                  <a:pt x="4713171" y="1014449"/>
                  <a:pt x="4672053" y="1014449"/>
                </a:cubicBezTo>
                <a:lnTo>
                  <a:pt x="74450" y="1014449"/>
                </a:lnTo>
                <a:cubicBezTo>
                  <a:pt x="33333" y="1014449"/>
                  <a:pt x="0" y="981116"/>
                  <a:pt x="0" y="939998"/>
                </a:cubicBezTo>
                <a:lnTo>
                  <a:pt x="0" y="74450"/>
                </a:lnTo>
                <a:cubicBezTo>
                  <a:pt x="0" y="33360"/>
                  <a:pt x="33360" y="0"/>
                  <a:pt x="74450" y="0"/>
                </a:cubicBezTo>
                <a:close/>
              </a:path>
            </a:pathLst>
          </a:custGeom>
          <a:solidFill>
            <a:srgbClr val="0F172A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0754" y="2463219"/>
            <a:ext cx="4513832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Rule: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3857" y="2726914"/>
            <a:ext cx="4436275" cy="452934"/>
          </a:xfrm>
          <a:custGeom>
            <a:avLst/>
            <a:gdLst/>
            <a:ahLst/>
            <a:cxnLst/>
            <a:rect l="l" t="t" r="r" b="b"/>
            <a:pathLst>
              <a:path w="4436275" h="452934">
                <a:moveTo>
                  <a:pt x="37227" y="0"/>
                </a:moveTo>
                <a:lnTo>
                  <a:pt x="4399048" y="0"/>
                </a:lnTo>
                <a:cubicBezTo>
                  <a:pt x="4419608" y="0"/>
                  <a:pt x="4436275" y="16667"/>
                  <a:pt x="4436275" y="37227"/>
                </a:cubicBezTo>
                <a:lnTo>
                  <a:pt x="4436275" y="415708"/>
                </a:lnTo>
                <a:cubicBezTo>
                  <a:pt x="4436275" y="436267"/>
                  <a:pt x="4419608" y="452934"/>
                  <a:pt x="4399048" y="452934"/>
                </a:cubicBezTo>
                <a:lnTo>
                  <a:pt x="37227" y="452934"/>
                </a:lnTo>
                <a:cubicBezTo>
                  <a:pt x="16667" y="452934"/>
                  <a:pt x="0" y="436267"/>
                  <a:pt x="0" y="415708"/>
                </a:cubicBezTo>
                <a:lnTo>
                  <a:pt x="0" y="37227"/>
                </a:lnTo>
                <a:cubicBezTo>
                  <a:pt x="0" y="16667"/>
                  <a:pt x="16667" y="0"/>
                  <a:pt x="37227" y="0"/>
                </a:cubicBezTo>
                <a:close/>
              </a:path>
            </a:pathLst>
          </a:custGeom>
          <a:solidFill>
            <a:srgbClr val="1E293B"/>
          </a:solidFill>
          <a:ln w="8467">
            <a:solidFill>
              <a:srgbClr val="64748B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0754" y="2723811"/>
            <a:ext cx="4504525" cy="446730"/>
          </a:xfrm>
          <a:prstGeom prst="rect">
            <a:avLst/>
          </a:prstGeom>
          <a:noFill/>
          <a:ln/>
        </p:spPr>
        <p:txBody>
          <a:bodyPr wrap="square" lIns="111682" tIns="111682" rIns="111682" bIns="111682" rtlCol="0" anchor="ctr"/>
          <a:lstStyle/>
          <a:p>
            <a:pPr>
              <a:lnSpc>
                <a:spcPct val="130000"/>
              </a:lnSpc>
            </a:pPr>
            <a:r>
              <a:rPr lang="en-US" sz="1173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"Order 100 units every Monday"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0458" y="355522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48570" y="48570"/>
                </a:moveTo>
                <a:cubicBezTo>
                  <a:pt x="51304" y="45836"/>
                  <a:pt x="55725" y="45836"/>
                  <a:pt x="58430" y="48570"/>
                </a:cubicBezTo>
                <a:lnTo>
                  <a:pt x="74426" y="64566"/>
                </a:lnTo>
                <a:lnTo>
                  <a:pt x="90422" y="48570"/>
                </a:lnTo>
                <a:cubicBezTo>
                  <a:pt x="93156" y="45836"/>
                  <a:pt x="97577" y="45836"/>
                  <a:pt x="100282" y="48570"/>
                </a:cubicBezTo>
                <a:cubicBezTo>
                  <a:pt x="102986" y="51304"/>
                  <a:pt x="103015" y="55725"/>
                  <a:pt x="100282" y="58430"/>
                </a:cubicBezTo>
                <a:lnTo>
                  <a:pt x="84285" y="74426"/>
                </a:lnTo>
                <a:lnTo>
                  <a:pt x="100282" y="90422"/>
                </a:lnTo>
                <a:cubicBezTo>
                  <a:pt x="103015" y="93156"/>
                  <a:pt x="103015" y="97577"/>
                  <a:pt x="100282" y="100282"/>
                </a:cubicBezTo>
                <a:cubicBezTo>
                  <a:pt x="97548" y="102986"/>
                  <a:pt x="93127" y="103015"/>
                  <a:pt x="90422" y="100282"/>
                </a:cubicBezTo>
                <a:lnTo>
                  <a:pt x="74426" y="84285"/>
                </a:lnTo>
                <a:lnTo>
                  <a:pt x="58430" y="100282"/>
                </a:lnTo>
                <a:cubicBezTo>
                  <a:pt x="55696" y="103015"/>
                  <a:pt x="51275" y="103015"/>
                  <a:pt x="48570" y="100282"/>
                </a:cubicBezTo>
                <a:cubicBezTo>
                  <a:pt x="45865" y="97548"/>
                  <a:pt x="45836" y="93127"/>
                  <a:pt x="48570" y="90422"/>
                </a:cubicBezTo>
                <a:lnTo>
                  <a:pt x="64566" y="74426"/>
                </a:lnTo>
                <a:lnTo>
                  <a:pt x="48570" y="58430"/>
                </a:lnTo>
                <a:cubicBezTo>
                  <a:pt x="45836" y="55696"/>
                  <a:pt x="45836" y="51275"/>
                  <a:pt x="48570" y="4857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5" name="Text 13"/>
          <p:cNvSpPr/>
          <p:nvPr/>
        </p:nvSpPr>
        <p:spPr>
          <a:xfrm>
            <a:off x="899664" y="3517997"/>
            <a:ext cx="163800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Ignores seasonality patterns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0458" y="385304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48570" y="48570"/>
                </a:moveTo>
                <a:cubicBezTo>
                  <a:pt x="51304" y="45836"/>
                  <a:pt x="55725" y="45836"/>
                  <a:pt x="58430" y="48570"/>
                </a:cubicBezTo>
                <a:lnTo>
                  <a:pt x="74426" y="64566"/>
                </a:lnTo>
                <a:lnTo>
                  <a:pt x="90422" y="48570"/>
                </a:lnTo>
                <a:cubicBezTo>
                  <a:pt x="93156" y="45836"/>
                  <a:pt x="97577" y="45836"/>
                  <a:pt x="100282" y="48570"/>
                </a:cubicBezTo>
                <a:cubicBezTo>
                  <a:pt x="102986" y="51304"/>
                  <a:pt x="103015" y="55725"/>
                  <a:pt x="100282" y="58430"/>
                </a:cubicBezTo>
                <a:lnTo>
                  <a:pt x="84285" y="74426"/>
                </a:lnTo>
                <a:lnTo>
                  <a:pt x="100282" y="90422"/>
                </a:lnTo>
                <a:cubicBezTo>
                  <a:pt x="103015" y="93156"/>
                  <a:pt x="103015" y="97577"/>
                  <a:pt x="100282" y="100282"/>
                </a:cubicBezTo>
                <a:cubicBezTo>
                  <a:pt x="97548" y="102986"/>
                  <a:pt x="93127" y="103015"/>
                  <a:pt x="90422" y="100282"/>
                </a:cubicBezTo>
                <a:lnTo>
                  <a:pt x="74426" y="84285"/>
                </a:lnTo>
                <a:lnTo>
                  <a:pt x="58430" y="100282"/>
                </a:lnTo>
                <a:cubicBezTo>
                  <a:pt x="55696" y="103015"/>
                  <a:pt x="51275" y="103015"/>
                  <a:pt x="48570" y="100282"/>
                </a:cubicBezTo>
                <a:cubicBezTo>
                  <a:pt x="45865" y="97548"/>
                  <a:pt x="45836" y="93127"/>
                  <a:pt x="48570" y="90422"/>
                </a:cubicBezTo>
                <a:lnTo>
                  <a:pt x="64566" y="74426"/>
                </a:lnTo>
                <a:lnTo>
                  <a:pt x="48570" y="58430"/>
                </a:lnTo>
                <a:cubicBezTo>
                  <a:pt x="45836" y="55696"/>
                  <a:pt x="45836" y="51275"/>
                  <a:pt x="48570" y="4857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7" name="Text 15"/>
          <p:cNvSpPr/>
          <p:nvPr/>
        </p:nvSpPr>
        <p:spPr>
          <a:xfrm>
            <a:off x="899664" y="3815817"/>
            <a:ext cx="1582168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Misses promotional impact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0458" y="415086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48570" y="48570"/>
                </a:moveTo>
                <a:cubicBezTo>
                  <a:pt x="51304" y="45836"/>
                  <a:pt x="55725" y="45836"/>
                  <a:pt x="58430" y="48570"/>
                </a:cubicBezTo>
                <a:lnTo>
                  <a:pt x="74426" y="64566"/>
                </a:lnTo>
                <a:lnTo>
                  <a:pt x="90422" y="48570"/>
                </a:lnTo>
                <a:cubicBezTo>
                  <a:pt x="93156" y="45836"/>
                  <a:pt x="97577" y="45836"/>
                  <a:pt x="100282" y="48570"/>
                </a:cubicBezTo>
                <a:cubicBezTo>
                  <a:pt x="102986" y="51304"/>
                  <a:pt x="103015" y="55725"/>
                  <a:pt x="100282" y="58430"/>
                </a:cubicBezTo>
                <a:lnTo>
                  <a:pt x="84285" y="74426"/>
                </a:lnTo>
                <a:lnTo>
                  <a:pt x="100282" y="90422"/>
                </a:lnTo>
                <a:cubicBezTo>
                  <a:pt x="103015" y="93156"/>
                  <a:pt x="103015" y="97577"/>
                  <a:pt x="100282" y="100282"/>
                </a:cubicBezTo>
                <a:cubicBezTo>
                  <a:pt x="97548" y="102986"/>
                  <a:pt x="93127" y="103015"/>
                  <a:pt x="90422" y="100282"/>
                </a:cubicBezTo>
                <a:lnTo>
                  <a:pt x="74426" y="84285"/>
                </a:lnTo>
                <a:lnTo>
                  <a:pt x="58430" y="100282"/>
                </a:lnTo>
                <a:cubicBezTo>
                  <a:pt x="55696" y="103015"/>
                  <a:pt x="51275" y="103015"/>
                  <a:pt x="48570" y="100282"/>
                </a:cubicBezTo>
                <a:cubicBezTo>
                  <a:pt x="45865" y="97548"/>
                  <a:pt x="45836" y="93127"/>
                  <a:pt x="48570" y="90422"/>
                </a:cubicBezTo>
                <a:lnTo>
                  <a:pt x="64566" y="74426"/>
                </a:lnTo>
                <a:lnTo>
                  <a:pt x="48570" y="58430"/>
                </a:lnTo>
                <a:cubicBezTo>
                  <a:pt x="45836" y="55696"/>
                  <a:pt x="45836" y="51275"/>
                  <a:pt x="48570" y="4857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9" name="Text 17"/>
          <p:cNvSpPr/>
          <p:nvPr/>
        </p:nvSpPr>
        <p:spPr>
          <a:xfrm>
            <a:off x="899664" y="4113637"/>
            <a:ext cx="1358803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Cannot adapt to trends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0458" y="444868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48570" y="48570"/>
                </a:moveTo>
                <a:cubicBezTo>
                  <a:pt x="51304" y="45836"/>
                  <a:pt x="55725" y="45836"/>
                  <a:pt x="58430" y="48570"/>
                </a:cubicBezTo>
                <a:lnTo>
                  <a:pt x="74426" y="64566"/>
                </a:lnTo>
                <a:lnTo>
                  <a:pt x="90422" y="48570"/>
                </a:lnTo>
                <a:cubicBezTo>
                  <a:pt x="93156" y="45836"/>
                  <a:pt x="97577" y="45836"/>
                  <a:pt x="100282" y="48570"/>
                </a:cubicBezTo>
                <a:cubicBezTo>
                  <a:pt x="102986" y="51304"/>
                  <a:pt x="103015" y="55725"/>
                  <a:pt x="100282" y="58430"/>
                </a:cubicBezTo>
                <a:lnTo>
                  <a:pt x="84285" y="74426"/>
                </a:lnTo>
                <a:lnTo>
                  <a:pt x="100282" y="90422"/>
                </a:lnTo>
                <a:cubicBezTo>
                  <a:pt x="103015" y="93156"/>
                  <a:pt x="103015" y="97577"/>
                  <a:pt x="100282" y="100282"/>
                </a:cubicBezTo>
                <a:cubicBezTo>
                  <a:pt x="97548" y="102986"/>
                  <a:pt x="93127" y="103015"/>
                  <a:pt x="90422" y="100282"/>
                </a:cubicBezTo>
                <a:lnTo>
                  <a:pt x="74426" y="84285"/>
                </a:lnTo>
                <a:lnTo>
                  <a:pt x="58430" y="100282"/>
                </a:lnTo>
                <a:cubicBezTo>
                  <a:pt x="55696" y="103015"/>
                  <a:pt x="51275" y="103015"/>
                  <a:pt x="48570" y="100282"/>
                </a:cubicBezTo>
                <a:cubicBezTo>
                  <a:pt x="45865" y="97548"/>
                  <a:pt x="45836" y="93127"/>
                  <a:pt x="48570" y="90422"/>
                </a:cubicBezTo>
                <a:lnTo>
                  <a:pt x="64566" y="74426"/>
                </a:lnTo>
                <a:lnTo>
                  <a:pt x="48570" y="58430"/>
                </a:lnTo>
                <a:cubicBezTo>
                  <a:pt x="45836" y="55696"/>
                  <a:pt x="45836" y="51275"/>
                  <a:pt x="48570" y="4857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1" name="Text 19"/>
          <p:cNvSpPr/>
          <p:nvPr/>
        </p:nvSpPr>
        <p:spPr>
          <a:xfrm>
            <a:off x="899664" y="4411456"/>
            <a:ext cx="1572861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competition awareness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0458" y="474650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48570" y="48570"/>
                </a:moveTo>
                <a:cubicBezTo>
                  <a:pt x="51304" y="45836"/>
                  <a:pt x="55725" y="45836"/>
                  <a:pt x="58430" y="48570"/>
                </a:cubicBezTo>
                <a:lnTo>
                  <a:pt x="74426" y="64566"/>
                </a:lnTo>
                <a:lnTo>
                  <a:pt x="90422" y="48570"/>
                </a:lnTo>
                <a:cubicBezTo>
                  <a:pt x="93156" y="45836"/>
                  <a:pt x="97577" y="45836"/>
                  <a:pt x="100282" y="48570"/>
                </a:cubicBezTo>
                <a:cubicBezTo>
                  <a:pt x="102986" y="51304"/>
                  <a:pt x="103015" y="55725"/>
                  <a:pt x="100282" y="58430"/>
                </a:cubicBezTo>
                <a:lnTo>
                  <a:pt x="84285" y="74426"/>
                </a:lnTo>
                <a:lnTo>
                  <a:pt x="100282" y="90422"/>
                </a:lnTo>
                <a:cubicBezTo>
                  <a:pt x="103015" y="93156"/>
                  <a:pt x="103015" y="97577"/>
                  <a:pt x="100282" y="100282"/>
                </a:cubicBezTo>
                <a:cubicBezTo>
                  <a:pt x="97548" y="102986"/>
                  <a:pt x="93127" y="103015"/>
                  <a:pt x="90422" y="100282"/>
                </a:cubicBezTo>
                <a:lnTo>
                  <a:pt x="74426" y="84285"/>
                </a:lnTo>
                <a:lnTo>
                  <a:pt x="58430" y="100282"/>
                </a:lnTo>
                <a:cubicBezTo>
                  <a:pt x="55696" y="103015"/>
                  <a:pt x="51275" y="103015"/>
                  <a:pt x="48570" y="100282"/>
                </a:cubicBezTo>
                <a:cubicBezTo>
                  <a:pt x="45865" y="97548"/>
                  <a:pt x="45836" y="93127"/>
                  <a:pt x="48570" y="90422"/>
                </a:cubicBezTo>
                <a:lnTo>
                  <a:pt x="64566" y="74426"/>
                </a:lnTo>
                <a:lnTo>
                  <a:pt x="48570" y="58430"/>
                </a:lnTo>
                <a:cubicBezTo>
                  <a:pt x="45836" y="55696"/>
                  <a:pt x="45836" y="51275"/>
                  <a:pt x="48570" y="4857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3" name="Text 21"/>
          <p:cNvSpPr/>
          <p:nvPr/>
        </p:nvSpPr>
        <p:spPr>
          <a:xfrm>
            <a:off x="899664" y="4709276"/>
            <a:ext cx="1693850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Manual, error-prone process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0458" y="504432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48570" y="48570"/>
                </a:moveTo>
                <a:cubicBezTo>
                  <a:pt x="51304" y="45836"/>
                  <a:pt x="55725" y="45836"/>
                  <a:pt x="58430" y="48570"/>
                </a:cubicBezTo>
                <a:lnTo>
                  <a:pt x="74426" y="64566"/>
                </a:lnTo>
                <a:lnTo>
                  <a:pt x="90422" y="48570"/>
                </a:lnTo>
                <a:cubicBezTo>
                  <a:pt x="93156" y="45836"/>
                  <a:pt x="97577" y="45836"/>
                  <a:pt x="100282" y="48570"/>
                </a:cubicBezTo>
                <a:cubicBezTo>
                  <a:pt x="102986" y="51304"/>
                  <a:pt x="103015" y="55725"/>
                  <a:pt x="100282" y="58430"/>
                </a:cubicBezTo>
                <a:lnTo>
                  <a:pt x="84285" y="74426"/>
                </a:lnTo>
                <a:lnTo>
                  <a:pt x="100282" y="90422"/>
                </a:lnTo>
                <a:cubicBezTo>
                  <a:pt x="103015" y="93156"/>
                  <a:pt x="103015" y="97577"/>
                  <a:pt x="100282" y="100282"/>
                </a:cubicBezTo>
                <a:cubicBezTo>
                  <a:pt x="97548" y="102986"/>
                  <a:pt x="93127" y="103015"/>
                  <a:pt x="90422" y="100282"/>
                </a:cubicBezTo>
                <a:lnTo>
                  <a:pt x="74426" y="84285"/>
                </a:lnTo>
                <a:lnTo>
                  <a:pt x="58430" y="100282"/>
                </a:lnTo>
                <a:cubicBezTo>
                  <a:pt x="55696" y="103015"/>
                  <a:pt x="51275" y="103015"/>
                  <a:pt x="48570" y="100282"/>
                </a:cubicBezTo>
                <a:cubicBezTo>
                  <a:pt x="45865" y="97548"/>
                  <a:pt x="45836" y="93127"/>
                  <a:pt x="48570" y="90422"/>
                </a:cubicBezTo>
                <a:lnTo>
                  <a:pt x="64566" y="74426"/>
                </a:lnTo>
                <a:lnTo>
                  <a:pt x="48570" y="58430"/>
                </a:lnTo>
                <a:cubicBezTo>
                  <a:pt x="45836" y="55696"/>
                  <a:pt x="45836" y="51275"/>
                  <a:pt x="48570" y="4857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5" name="Text 23"/>
          <p:cNvSpPr/>
          <p:nvPr/>
        </p:nvSpPr>
        <p:spPr>
          <a:xfrm>
            <a:off x="899664" y="5007096"/>
            <a:ext cx="1563554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One-size-fits-all approach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01844" y="5382473"/>
            <a:ext cx="4746504" cy="6205"/>
          </a:xfrm>
          <a:custGeom>
            <a:avLst/>
            <a:gdLst/>
            <a:ahLst/>
            <a:cxnLst/>
            <a:rect l="l" t="t" r="r" b="b"/>
            <a:pathLst>
              <a:path w="4746504" h="6205">
                <a:moveTo>
                  <a:pt x="0" y="0"/>
                </a:moveTo>
                <a:lnTo>
                  <a:pt x="4746504" y="0"/>
                </a:lnTo>
                <a:lnTo>
                  <a:pt x="4746504" y="6205"/>
                </a:lnTo>
                <a:lnTo>
                  <a:pt x="0" y="6205"/>
                </a:lnTo>
                <a:lnTo>
                  <a:pt x="0" y="0"/>
                </a:lnTo>
                <a:close/>
              </a:path>
            </a:pathLst>
          </a:custGeom>
          <a:solidFill>
            <a:srgbClr val="64748B">
              <a:alpha val="3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01844" y="5534486"/>
            <a:ext cx="4811652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01844" y="5720624"/>
            <a:ext cx="4830266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15% stockouts, excess inventory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08457" y="3524202"/>
            <a:ext cx="577026" cy="577026"/>
          </a:xfrm>
          <a:custGeom>
            <a:avLst/>
            <a:gdLst/>
            <a:ahLst/>
            <a:cxnLst/>
            <a:rect l="l" t="t" r="r" b="b"/>
            <a:pathLst>
              <a:path w="577026" h="577026">
                <a:moveTo>
                  <a:pt x="288513" y="0"/>
                </a:moveTo>
                <a:lnTo>
                  <a:pt x="288513" y="0"/>
                </a:lnTo>
                <a:cubicBezTo>
                  <a:pt x="447854" y="0"/>
                  <a:pt x="577026" y="129172"/>
                  <a:pt x="577026" y="288513"/>
                </a:cubicBezTo>
                <a:lnTo>
                  <a:pt x="577026" y="288513"/>
                </a:lnTo>
                <a:cubicBezTo>
                  <a:pt x="577026" y="447854"/>
                  <a:pt x="447854" y="577026"/>
                  <a:pt x="288513" y="577026"/>
                </a:cubicBezTo>
                <a:lnTo>
                  <a:pt x="288513" y="577026"/>
                </a:lnTo>
                <a:cubicBezTo>
                  <a:pt x="129172" y="577026"/>
                  <a:pt x="0" y="447854"/>
                  <a:pt x="0" y="288513"/>
                </a:cubicBezTo>
                <a:lnTo>
                  <a:pt x="0" y="288513"/>
                </a:lnTo>
                <a:cubicBezTo>
                  <a:pt x="0" y="129172"/>
                  <a:pt x="129172" y="0"/>
                  <a:pt x="288513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25400">
            <a:solidFill>
              <a:srgbClr val="38BDF8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985287" y="3701033"/>
            <a:ext cx="223365" cy="223365"/>
          </a:xfrm>
          <a:custGeom>
            <a:avLst/>
            <a:gdLst/>
            <a:ahLst/>
            <a:cxnLst/>
            <a:rect l="l" t="t" r="r" b="b"/>
            <a:pathLst>
              <a:path w="223365" h="223365">
                <a:moveTo>
                  <a:pt x="219264" y="121542"/>
                </a:moveTo>
                <a:cubicBezTo>
                  <a:pt x="224717" y="116089"/>
                  <a:pt x="224717" y="107233"/>
                  <a:pt x="219264" y="101779"/>
                </a:cubicBezTo>
                <a:lnTo>
                  <a:pt x="149463" y="31978"/>
                </a:lnTo>
                <a:cubicBezTo>
                  <a:pt x="144009" y="26525"/>
                  <a:pt x="135153" y="26525"/>
                  <a:pt x="129700" y="31978"/>
                </a:cubicBezTo>
                <a:cubicBezTo>
                  <a:pt x="124247" y="37431"/>
                  <a:pt x="124247" y="46287"/>
                  <a:pt x="129700" y="51740"/>
                </a:cubicBezTo>
                <a:lnTo>
                  <a:pt x="175682" y="97722"/>
                </a:lnTo>
                <a:lnTo>
                  <a:pt x="13960" y="97722"/>
                </a:lnTo>
                <a:cubicBezTo>
                  <a:pt x="6239" y="97722"/>
                  <a:pt x="0" y="103961"/>
                  <a:pt x="0" y="111682"/>
                </a:cubicBezTo>
                <a:cubicBezTo>
                  <a:pt x="0" y="119404"/>
                  <a:pt x="6239" y="125643"/>
                  <a:pt x="13960" y="125643"/>
                </a:cubicBezTo>
                <a:lnTo>
                  <a:pt x="175682" y="125643"/>
                </a:lnTo>
                <a:lnTo>
                  <a:pt x="129700" y="171625"/>
                </a:lnTo>
                <a:cubicBezTo>
                  <a:pt x="124247" y="177078"/>
                  <a:pt x="124247" y="185934"/>
                  <a:pt x="129700" y="191387"/>
                </a:cubicBezTo>
                <a:cubicBezTo>
                  <a:pt x="135153" y="196840"/>
                  <a:pt x="144009" y="196840"/>
                  <a:pt x="149463" y="191387"/>
                </a:cubicBezTo>
                <a:lnTo>
                  <a:pt x="219264" y="121586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1" name="Shape 29"/>
          <p:cNvSpPr/>
          <p:nvPr/>
        </p:nvSpPr>
        <p:spPr>
          <a:xfrm>
            <a:off x="6621257" y="1417747"/>
            <a:ext cx="5199438" cy="4789936"/>
          </a:xfrm>
          <a:custGeom>
            <a:avLst/>
            <a:gdLst/>
            <a:ahLst/>
            <a:cxnLst/>
            <a:rect l="l" t="t" r="r" b="b"/>
            <a:pathLst>
              <a:path w="5199438" h="4789936">
                <a:moveTo>
                  <a:pt x="74436" y="0"/>
                </a:moveTo>
                <a:lnTo>
                  <a:pt x="5125003" y="0"/>
                </a:lnTo>
                <a:cubicBezTo>
                  <a:pt x="5166112" y="0"/>
                  <a:pt x="5199438" y="33326"/>
                  <a:pt x="5199438" y="74436"/>
                </a:cubicBezTo>
                <a:lnTo>
                  <a:pt x="5199438" y="4715500"/>
                </a:lnTo>
                <a:cubicBezTo>
                  <a:pt x="5199438" y="4756610"/>
                  <a:pt x="5166112" y="4789936"/>
                  <a:pt x="5125003" y="4789936"/>
                </a:cubicBezTo>
                <a:lnTo>
                  <a:pt x="74436" y="4789936"/>
                </a:lnTo>
                <a:cubicBezTo>
                  <a:pt x="33326" y="4789936"/>
                  <a:pt x="0" y="4756610"/>
                  <a:pt x="0" y="4715500"/>
                </a:cubicBezTo>
                <a:lnTo>
                  <a:pt x="0" y="74436"/>
                </a:lnTo>
                <a:cubicBezTo>
                  <a:pt x="0" y="33353"/>
                  <a:pt x="33353" y="0"/>
                  <a:pt x="74436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847724" y="1662828"/>
            <a:ext cx="446730" cy="446730"/>
          </a:xfrm>
          <a:custGeom>
            <a:avLst/>
            <a:gdLst/>
            <a:ahLst/>
            <a:cxnLst/>
            <a:rect l="l" t="t" r="r" b="b"/>
            <a:pathLst>
              <a:path w="446730" h="446730">
                <a:moveTo>
                  <a:pt x="74456" y="0"/>
                </a:moveTo>
                <a:lnTo>
                  <a:pt x="372273" y="0"/>
                </a:lnTo>
                <a:cubicBezTo>
                  <a:pt x="413394" y="0"/>
                  <a:pt x="446730" y="33335"/>
                  <a:pt x="446730" y="74456"/>
                </a:cubicBezTo>
                <a:lnTo>
                  <a:pt x="446730" y="372273"/>
                </a:lnTo>
                <a:cubicBezTo>
                  <a:pt x="446730" y="413394"/>
                  <a:pt x="413394" y="446730"/>
                  <a:pt x="372273" y="446730"/>
                </a:cubicBezTo>
                <a:lnTo>
                  <a:pt x="74456" y="446730"/>
                </a:lnTo>
                <a:cubicBezTo>
                  <a:pt x="33335" y="446730"/>
                  <a:pt x="0" y="413394"/>
                  <a:pt x="0" y="372273"/>
                </a:cubicBezTo>
                <a:lnTo>
                  <a:pt x="0" y="74456"/>
                </a:lnTo>
                <a:cubicBezTo>
                  <a:pt x="0" y="33363"/>
                  <a:pt x="33363" y="0"/>
                  <a:pt x="74456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989654" y="1793124"/>
            <a:ext cx="162870" cy="186137"/>
          </a:xfrm>
          <a:custGeom>
            <a:avLst/>
            <a:gdLst/>
            <a:ahLst/>
            <a:cxnLst/>
            <a:rect l="l" t="t" r="r" b="b"/>
            <a:pathLst>
              <a:path w="162870" h="186137">
                <a:moveTo>
                  <a:pt x="158071" y="25485"/>
                </a:moveTo>
                <a:cubicBezTo>
                  <a:pt x="163270" y="29266"/>
                  <a:pt x="164433" y="36537"/>
                  <a:pt x="160653" y="41735"/>
                </a:cubicBezTo>
                <a:lnTo>
                  <a:pt x="67584" y="169705"/>
                </a:lnTo>
                <a:cubicBezTo>
                  <a:pt x="65584" y="172468"/>
                  <a:pt x="62494" y="174177"/>
                  <a:pt x="59077" y="174467"/>
                </a:cubicBezTo>
                <a:cubicBezTo>
                  <a:pt x="55659" y="174758"/>
                  <a:pt x="52351" y="173486"/>
                  <a:pt x="49952" y="171086"/>
                </a:cubicBezTo>
                <a:lnTo>
                  <a:pt x="3417" y="124552"/>
                </a:lnTo>
                <a:cubicBezTo>
                  <a:pt x="-1127" y="120008"/>
                  <a:pt x="-1127" y="112628"/>
                  <a:pt x="3417" y="108083"/>
                </a:cubicBezTo>
                <a:cubicBezTo>
                  <a:pt x="7962" y="103539"/>
                  <a:pt x="15342" y="103539"/>
                  <a:pt x="19886" y="108083"/>
                </a:cubicBezTo>
                <a:lnTo>
                  <a:pt x="56786" y="144984"/>
                </a:lnTo>
                <a:lnTo>
                  <a:pt x="141857" y="28030"/>
                </a:lnTo>
                <a:cubicBezTo>
                  <a:pt x="145638" y="22831"/>
                  <a:pt x="152909" y="21668"/>
                  <a:pt x="158108" y="25448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4" name="Text 32"/>
          <p:cNvSpPr/>
          <p:nvPr/>
        </p:nvSpPr>
        <p:spPr>
          <a:xfrm>
            <a:off x="7406136" y="1644214"/>
            <a:ext cx="2298797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9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Approach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406136" y="1942034"/>
            <a:ext cx="2252263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847724" y="2314309"/>
            <a:ext cx="4746504" cy="1014449"/>
          </a:xfrm>
          <a:custGeom>
            <a:avLst/>
            <a:gdLst/>
            <a:ahLst/>
            <a:cxnLst/>
            <a:rect l="l" t="t" r="r" b="b"/>
            <a:pathLst>
              <a:path w="4746504" h="1014449">
                <a:moveTo>
                  <a:pt x="74450" y="0"/>
                </a:moveTo>
                <a:lnTo>
                  <a:pt x="4672053" y="0"/>
                </a:lnTo>
                <a:cubicBezTo>
                  <a:pt x="4713171" y="0"/>
                  <a:pt x="4746504" y="33333"/>
                  <a:pt x="4746504" y="74450"/>
                </a:cubicBezTo>
                <a:lnTo>
                  <a:pt x="4746504" y="939998"/>
                </a:lnTo>
                <a:cubicBezTo>
                  <a:pt x="4746504" y="981116"/>
                  <a:pt x="4713171" y="1014449"/>
                  <a:pt x="4672053" y="1014449"/>
                </a:cubicBezTo>
                <a:lnTo>
                  <a:pt x="74450" y="1014449"/>
                </a:lnTo>
                <a:cubicBezTo>
                  <a:pt x="33333" y="1014449"/>
                  <a:pt x="0" y="981116"/>
                  <a:pt x="0" y="939998"/>
                </a:cubicBezTo>
                <a:lnTo>
                  <a:pt x="0" y="74450"/>
                </a:lnTo>
                <a:cubicBezTo>
                  <a:pt x="0" y="33360"/>
                  <a:pt x="33360" y="0"/>
                  <a:pt x="74450" y="0"/>
                </a:cubicBezTo>
                <a:close/>
              </a:path>
            </a:pathLst>
          </a:custGeom>
          <a:solidFill>
            <a:srgbClr val="0F172A">
              <a:alpha val="5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996634" y="2463219"/>
            <a:ext cx="4513832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Model: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999736" y="2726914"/>
            <a:ext cx="4436275" cy="452934"/>
          </a:xfrm>
          <a:custGeom>
            <a:avLst/>
            <a:gdLst/>
            <a:ahLst/>
            <a:cxnLst/>
            <a:rect l="l" t="t" r="r" b="b"/>
            <a:pathLst>
              <a:path w="4436275" h="452934">
                <a:moveTo>
                  <a:pt x="37227" y="0"/>
                </a:moveTo>
                <a:lnTo>
                  <a:pt x="4399048" y="0"/>
                </a:lnTo>
                <a:cubicBezTo>
                  <a:pt x="4419608" y="0"/>
                  <a:pt x="4436275" y="16667"/>
                  <a:pt x="4436275" y="37227"/>
                </a:cubicBezTo>
                <a:lnTo>
                  <a:pt x="4436275" y="415708"/>
                </a:lnTo>
                <a:cubicBezTo>
                  <a:pt x="4436275" y="436267"/>
                  <a:pt x="4419608" y="452934"/>
                  <a:pt x="4399048" y="452934"/>
                </a:cubicBezTo>
                <a:lnTo>
                  <a:pt x="37227" y="452934"/>
                </a:lnTo>
                <a:cubicBezTo>
                  <a:pt x="16667" y="452934"/>
                  <a:pt x="0" y="436267"/>
                  <a:pt x="0" y="415708"/>
                </a:cubicBezTo>
                <a:lnTo>
                  <a:pt x="0" y="37227"/>
                </a:lnTo>
                <a:cubicBezTo>
                  <a:pt x="0" y="16667"/>
                  <a:pt x="16667" y="0"/>
                  <a:pt x="37227" y="0"/>
                </a:cubicBezTo>
                <a:close/>
              </a:path>
            </a:pathLst>
          </a:custGeom>
          <a:solidFill>
            <a:srgbClr val="1E293B"/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996634" y="2723811"/>
            <a:ext cx="4504525" cy="446730"/>
          </a:xfrm>
          <a:prstGeom prst="rect">
            <a:avLst/>
          </a:prstGeom>
          <a:noFill/>
          <a:ln/>
        </p:spPr>
        <p:txBody>
          <a:bodyPr wrap="square" lIns="111682" tIns="111682" rIns="111682" bIns="111682" rtlCol="0" anchor="ctr"/>
          <a:lstStyle/>
          <a:p>
            <a:pPr>
              <a:lnSpc>
                <a:spcPct val="130000"/>
              </a:lnSpc>
            </a:pPr>
            <a:r>
              <a:rPr lang="en-US" sz="1173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Learns from 1M+ data points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866338" y="355522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99002" y="61862"/>
                </a:moveTo>
                <a:lnTo>
                  <a:pt x="75735" y="99089"/>
                </a:lnTo>
                <a:cubicBezTo>
                  <a:pt x="74513" y="101038"/>
                  <a:pt x="72419" y="102259"/>
                  <a:pt x="70121" y="102376"/>
                </a:cubicBezTo>
                <a:cubicBezTo>
                  <a:pt x="67824" y="102492"/>
                  <a:pt x="65613" y="101445"/>
                  <a:pt x="64246" y="99584"/>
                </a:cubicBezTo>
                <a:lnTo>
                  <a:pt x="50286" y="80970"/>
                </a:lnTo>
                <a:cubicBezTo>
                  <a:pt x="47959" y="77887"/>
                  <a:pt x="48599" y="73524"/>
                  <a:pt x="51682" y="71198"/>
                </a:cubicBezTo>
                <a:cubicBezTo>
                  <a:pt x="54765" y="68871"/>
                  <a:pt x="59128" y="69511"/>
                  <a:pt x="61454" y="72594"/>
                </a:cubicBezTo>
                <a:lnTo>
                  <a:pt x="69307" y="83064"/>
                </a:lnTo>
                <a:lnTo>
                  <a:pt x="87165" y="54474"/>
                </a:lnTo>
                <a:cubicBezTo>
                  <a:pt x="89201" y="51217"/>
                  <a:pt x="93505" y="50199"/>
                  <a:pt x="96791" y="52264"/>
                </a:cubicBezTo>
                <a:cubicBezTo>
                  <a:pt x="100078" y="54329"/>
                  <a:pt x="101067" y="58604"/>
                  <a:pt x="99002" y="6189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1" name="Text 39"/>
          <p:cNvSpPr/>
          <p:nvPr/>
        </p:nvSpPr>
        <p:spPr>
          <a:xfrm>
            <a:off x="7145544" y="3517997"/>
            <a:ext cx="1582168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Captures seasonal patterns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866338" y="385304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99002" y="61862"/>
                </a:moveTo>
                <a:lnTo>
                  <a:pt x="75735" y="99089"/>
                </a:lnTo>
                <a:cubicBezTo>
                  <a:pt x="74513" y="101038"/>
                  <a:pt x="72419" y="102259"/>
                  <a:pt x="70121" y="102376"/>
                </a:cubicBezTo>
                <a:cubicBezTo>
                  <a:pt x="67824" y="102492"/>
                  <a:pt x="65613" y="101445"/>
                  <a:pt x="64246" y="99584"/>
                </a:cubicBezTo>
                <a:lnTo>
                  <a:pt x="50286" y="80970"/>
                </a:lnTo>
                <a:cubicBezTo>
                  <a:pt x="47959" y="77887"/>
                  <a:pt x="48599" y="73524"/>
                  <a:pt x="51682" y="71198"/>
                </a:cubicBezTo>
                <a:cubicBezTo>
                  <a:pt x="54765" y="68871"/>
                  <a:pt x="59128" y="69511"/>
                  <a:pt x="61454" y="72594"/>
                </a:cubicBezTo>
                <a:lnTo>
                  <a:pt x="69307" y="83064"/>
                </a:lnTo>
                <a:lnTo>
                  <a:pt x="87165" y="54474"/>
                </a:lnTo>
                <a:cubicBezTo>
                  <a:pt x="89201" y="51217"/>
                  <a:pt x="93505" y="50199"/>
                  <a:pt x="96791" y="52264"/>
                </a:cubicBezTo>
                <a:cubicBezTo>
                  <a:pt x="100078" y="54329"/>
                  <a:pt x="101067" y="58604"/>
                  <a:pt x="99002" y="6189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3" name="Text 41"/>
          <p:cNvSpPr/>
          <p:nvPr/>
        </p:nvSpPr>
        <p:spPr>
          <a:xfrm>
            <a:off x="7145544" y="3815817"/>
            <a:ext cx="1917215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Factors in promotions &amp; holidays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866338" y="415086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99002" y="61862"/>
                </a:moveTo>
                <a:lnTo>
                  <a:pt x="75735" y="99089"/>
                </a:lnTo>
                <a:cubicBezTo>
                  <a:pt x="74513" y="101038"/>
                  <a:pt x="72419" y="102259"/>
                  <a:pt x="70121" y="102376"/>
                </a:cubicBezTo>
                <a:cubicBezTo>
                  <a:pt x="67824" y="102492"/>
                  <a:pt x="65613" y="101445"/>
                  <a:pt x="64246" y="99584"/>
                </a:cubicBezTo>
                <a:lnTo>
                  <a:pt x="50286" y="80970"/>
                </a:lnTo>
                <a:cubicBezTo>
                  <a:pt x="47959" y="77887"/>
                  <a:pt x="48599" y="73524"/>
                  <a:pt x="51682" y="71198"/>
                </a:cubicBezTo>
                <a:cubicBezTo>
                  <a:pt x="54765" y="68871"/>
                  <a:pt x="59128" y="69511"/>
                  <a:pt x="61454" y="72594"/>
                </a:cubicBezTo>
                <a:lnTo>
                  <a:pt x="69307" y="83064"/>
                </a:lnTo>
                <a:lnTo>
                  <a:pt x="87165" y="54474"/>
                </a:lnTo>
                <a:cubicBezTo>
                  <a:pt x="89201" y="51217"/>
                  <a:pt x="93505" y="50199"/>
                  <a:pt x="96791" y="52264"/>
                </a:cubicBezTo>
                <a:cubicBezTo>
                  <a:pt x="100078" y="54329"/>
                  <a:pt x="101067" y="58604"/>
                  <a:pt x="99002" y="6189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5" name="Text 43"/>
          <p:cNvSpPr/>
          <p:nvPr/>
        </p:nvSpPr>
        <p:spPr>
          <a:xfrm>
            <a:off x="7145544" y="4113637"/>
            <a:ext cx="1675237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Adapts to changing behavior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866338" y="444868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99002" y="61862"/>
                </a:moveTo>
                <a:lnTo>
                  <a:pt x="75735" y="99089"/>
                </a:lnTo>
                <a:cubicBezTo>
                  <a:pt x="74513" y="101038"/>
                  <a:pt x="72419" y="102259"/>
                  <a:pt x="70121" y="102376"/>
                </a:cubicBezTo>
                <a:cubicBezTo>
                  <a:pt x="67824" y="102492"/>
                  <a:pt x="65613" y="101445"/>
                  <a:pt x="64246" y="99584"/>
                </a:cubicBezTo>
                <a:lnTo>
                  <a:pt x="50286" y="80970"/>
                </a:lnTo>
                <a:cubicBezTo>
                  <a:pt x="47959" y="77887"/>
                  <a:pt x="48599" y="73524"/>
                  <a:pt x="51682" y="71198"/>
                </a:cubicBezTo>
                <a:cubicBezTo>
                  <a:pt x="54765" y="68871"/>
                  <a:pt x="59128" y="69511"/>
                  <a:pt x="61454" y="72594"/>
                </a:cubicBezTo>
                <a:lnTo>
                  <a:pt x="69307" y="83064"/>
                </a:lnTo>
                <a:lnTo>
                  <a:pt x="87165" y="54474"/>
                </a:lnTo>
                <a:cubicBezTo>
                  <a:pt x="89201" y="51217"/>
                  <a:pt x="93505" y="50199"/>
                  <a:pt x="96791" y="52264"/>
                </a:cubicBezTo>
                <a:cubicBezTo>
                  <a:pt x="100078" y="54329"/>
                  <a:pt x="101067" y="58604"/>
                  <a:pt x="99002" y="6189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7" name="Text 45"/>
          <p:cNvSpPr/>
          <p:nvPr/>
        </p:nvSpPr>
        <p:spPr>
          <a:xfrm>
            <a:off x="7145544" y="4411456"/>
            <a:ext cx="1749692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Considers competition impact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866338" y="474650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99002" y="61862"/>
                </a:moveTo>
                <a:lnTo>
                  <a:pt x="75735" y="99089"/>
                </a:lnTo>
                <a:cubicBezTo>
                  <a:pt x="74513" y="101038"/>
                  <a:pt x="72419" y="102259"/>
                  <a:pt x="70121" y="102376"/>
                </a:cubicBezTo>
                <a:cubicBezTo>
                  <a:pt x="67824" y="102492"/>
                  <a:pt x="65613" y="101445"/>
                  <a:pt x="64246" y="99584"/>
                </a:cubicBezTo>
                <a:lnTo>
                  <a:pt x="50286" y="80970"/>
                </a:lnTo>
                <a:cubicBezTo>
                  <a:pt x="47959" y="77887"/>
                  <a:pt x="48599" y="73524"/>
                  <a:pt x="51682" y="71198"/>
                </a:cubicBezTo>
                <a:cubicBezTo>
                  <a:pt x="54765" y="68871"/>
                  <a:pt x="59128" y="69511"/>
                  <a:pt x="61454" y="72594"/>
                </a:cubicBezTo>
                <a:lnTo>
                  <a:pt x="69307" y="83064"/>
                </a:lnTo>
                <a:lnTo>
                  <a:pt x="87165" y="54474"/>
                </a:lnTo>
                <a:cubicBezTo>
                  <a:pt x="89201" y="51217"/>
                  <a:pt x="93505" y="50199"/>
                  <a:pt x="96791" y="52264"/>
                </a:cubicBezTo>
                <a:cubicBezTo>
                  <a:pt x="100078" y="54329"/>
                  <a:pt x="101067" y="58604"/>
                  <a:pt x="99002" y="6189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9" name="Text 47"/>
          <p:cNvSpPr/>
          <p:nvPr/>
        </p:nvSpPr>
        <p:spPr>
          <a:xfrm>
            <a:off x="7145544" y="4709276"/>
            <a:ext cx="1330882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Automated, consistent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866338" y="5044324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148910"/>
                </a:moveTo>
                <a:cubicBezTo>
                  <a:pt x="115548" y="148910"/>
                  <a:pt x="148910" y="115548"/>
                  <a:pt x="148910" y="74455"/>
                </a:cubicBezTo>
                <a:cubicBezTo>
                  <a:pt x="148910" y="33362"/>
                  <a:pt x="115548" y="0"/>
                  <a:pt x="74455" y="0"/>
                </a:cubicBezTo>
                <a:cubicBezTo>
                  <a:pt x="33362" y="0"/>
                  <a:pt x="0" y="33362"/>
                  <a:pt x="0" y="74455"/>
                </a:cubicBezTo>
                <a:cubicBezTo>
                  <a:pt x="0" y="115548"/>
                  <a:pt x="33362" y="148910"/>
                  <a:pt x="74455" y="148910"/>
                </a:cubicBezTo>
                <a:close/>
                <a:moveTo>
                  <a:pt x="99002" y="61862"/>
                </a:moveTo>
                <a:lnTo>
                  <a:pt x="75735" y="99089"/>
                </a:lnTo>
                <a:cubicBezTo>
                  <a:pt x="74513" y="101038"/>
                  <a:pt x="72419" y="102259"/>
                  <a:pt x="70121" y="102376"/>
                </a:cubicBezTo>
                <a:cubicBezTo>
                  <a:pt x="67824" y="102492"/>
                  <a:pt x="65613" y="101445"/>
                  <a:pt x="64246" y="99584"/>
                </a:cubicBezTo>
                <a:lnTo>
                  <a:pt x="50286" y="80970"/>
                </a:lnTo>
                <a:cubicBezTo>
                  <a:pt x="47959" y="77887"/>
                  <a:pt x="48599" y="73524"/>
                  <a:pt x="51682" y="71198"/>
                </a:cubicBezTo>
                <a:cubicBezTo>
                  <a:pt x="54765" y="68871"/>
                  <a:pt x="59128" y="69511"/>
                  <a:pt x="61454" y="72594"/>
                </a:cubicBezTo>
                <a:lnTo>
                  <a:pt x="69307" y="83064"/>
                </a:lnTo>
                <a:lnTo>
                  <a:pt x="87165" y="54474"/>
                </a:lnTo>
                <a:cubicBezTo>
                  <a:pt x="89201" y="51217"/>
                  <a:pt x="93505" y="50199"/>
                  <a:pt x="96791" y="52264"/>
                </a:cubicBezTo>
                <a:cubicBezTo>
                  <a:pt x="100078" y="54329"/>
                  <a:pt x="101067" y="58604"/>
                  <a:pt x="99002" y="6189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1" name="Text 49"/>
          <p:cNvSpPr/>
          <p:nvPr/>
        </p:nvSpPr>
        <p:spPr>
          <a:xfrm>
            <a:off x="7145544" y="5007096"/>
            <a:ext cx="1721771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Product-specific optimization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847724" y="5382473"/>
            <a:ext cx="4746504" cy="6205"/>
          </a:xfrm>
          <a:custGeom>
            <a:avLst/>
            <a:gdLst/>
            <a:ahLst/>
            <a:cxnLst/>
            <a:rect l="l" t="t" r="r" b="b"/>
            <a:pathLst>
              <a:path w="4746504" h="6205">
                <a:moveTo>
                  <a:pt x="0" y="0"/>
                </a:moveTo>
                <a:lnTo>
                  <a:pt x="4746504" y="0"/>
                </a:lnTo>
                <a:lnTo>
                  <a:pt x="4746504" y="6205"/>
                </a:lnTo>
                <a:lnTo>
                  <a:pt x="0" y="6205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3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847724" y="5534486"/>
            <a:ext cx="4811652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Result: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47724" y="5720624"/>
            <a:ext cx="4830266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5% stockouts, 33% less inventory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375377" y="6362798"/>
            <a:ext cx="11444348" cy="490162"/>
          </a:xfrm>
          <a:custGeom>
            <a:avLst/>
            <a:gdLst/>
            <a:ahLst/>
            <a:cxnLst/>
            <a:rect l="l" t="t" r="r" b="b"/>
            <a:pathLst>
              <a:path w="11444348" h="490162">
                <a:moveTo>
                  <a:pt x="74456" y="0"/>
                </a:moveTo>
                <a:lnTo>
                  <a:pt x="11369893" y="0"/>
                </a:lnTo>
                <a:cubicBezTo>
                  <a:pt x="11411013" y="0"/>
                  <a:pt x="11444348" y="33335"/>
                  <a:pt x="11444348" y="74456"/>
                </a:cubicBezTo>
                <a:lnTo>
                  <a:pt x="11444348" y="415706"/>
                </a:lnTo>
                <a:cubicBezTo>
                  <a:pt x="11444348" y="456827"/>
                  <a:pt x="11411013" y="490162"/>
                  <a:pt x="11369893" y="490162"/>
                </a:cubicBezTo>
                <a:lnTo>
                  <a:pt x="74456" y="490162"/>
                </a:lnTo>
                <a:cubicBezTo>
                  <a:pt x="33335" y="490162"/>
                  <a:pt x="0" y="456827"/>
                  <a:pt x="0" y="415706"/>
                </a:cubicBezTo>
                <a:lnTo>
                  <a:pt x="0" y="74456"/>
                </a:lnTo>
                <a:cubicBezTo>
                  <a:pt x="0" y="33362"/>
                  <a:pt x="33362" y="0"/>
                  <a:pt x="74456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562290" y="6539628"/>
            <a:ext cx="97722" cy="130296"/>
          </a:xfrm>
          <a:custGeom>
            <a:avLst/>
            <a:gdLst/>
            <a:ahLst/>
            <a:cxnLst/>
            <a:rect l="l" t="t" r="r" b="b"/>
            <a:pathLst>
              <a:path w="97722" h="130296">
                <a:moveTo>
                  <a:pt x="74539" y="97722"/>
                </a:moveTo>
                <a:cubicBezTo>
                  <a:pt x="76396" y="92047"/>
                  <a:pt x="80112" y="86907"/>
                  <a:pt x="84311" y="82479"/>
                </a:cubicBezTo>
                <a:cubicBezTo>
                  <a:pt x="92632" y="73724"/>
                  <a:pt x="97722" y="61891"/>
                  <a:pt x="97722" y="48861"/>
                </a:cubicBezTo>
                <a:cubicBezTo>
                  <a:pt x="97722" y="21886"/>
                  <a:pt x="75836" y="0"/>
                  <a:pt x="48861" y="0"/>
                </a:cubicBezTo>
                <a:cubicBezTo>
                  <a:pt x="21886" y="0"/>
                  <a:pt x="0" y="21886"/>
                  <a:pt x="0" y="48861"/>
                </a:cubicBezTo>
                <a:cubicBezTo>
                  <a:pt x="0" y="61891"/>
                  <a:pt x="5090" y="73724"/>
                  <a:pt x="13411" y="82479"/>
                </a:cubicBezTo>
                <a:cubicBezTo>
                  <a:pt x="17610" y="86907"/>
                  <a:pt x="21351" y="92047"/>
                  <a:pt x="23184" y="97722"/>
                </a:cubicBezTo>
                <a:lnTo>
                  <a:pt x="74513" y="97722"/>
                </a:lnTo>
                <a:close/>
                <a:moveTo>
                  <a:pt x="73292" y="109937"/>
                </a:moveTo>
                <a:lnTo>
                  <a:pt x="24431" y="109937"/>
                </a:lnTo>
                <a:lnTo>
                  <a:pt x="24431" y="114009"/>
                </a:lnTo>
                <a:cubicBezTo>
                  <a:pt x="24431" y="125257"/>
                  <a:pt x="33541" y="134368"/>
                  <a:pt x="44789" y="134368"/>
                </a:cubicBezTo>
                <a:lnTo>
                  <a:pt x="52933" y="134368"/>
                </a:lnTo>
                <a:cubicBezTo>
                  <a:pt x="64181" y="134368"/>
                  <a:pt x="73292" y="125257"/>
                  <a:pt x="73292" y="114009"/>
                </a:cubicBezTo>
                <a:lnTo>
                  <a:pt x="73292" y="109937"/>
                </a:lnTo>
                <a:close/>
                <a:moveTo>
                  <a:pt x="46825" y="28502"/>
                </a:moveTo>
                <a:cubicBezTo>
                  <a:pt x="36697" y="28502"/>
                  <a:pt x="28502" y="36697"/>
                  <a:pt x="28502" y="46825"/>
                </a:cubicBezTo>
                <a:cubicBezTo>
                  <a:pt x="28502" y="50210"/>
                  <a:pt x="25779" y="52933"/>
                  <a:pt x="22395" y="52933"/>
                </a:cubicBezTo>
                <a:cubicBezTo>
                  <a:pt x="19010" y="52933"/>
                  <a:pt x="16287" y="50210"/>
                  <a:pt x="16287" y="46825"/>
                </a:cubicBezTo>
                <a:cubicBezTo>
                  <a:pt x="16287" y="29953"/>
                  <a:pt x="29953" y="16287"/>
                  <a:pt x="46825" y="16287"/>
                </a:cubicBezTo>
                <a:cubicBezTo>
                  <a:pt x="50210" y="16287"/>
                  <a:pt x="52933" y="19010"/>
                  <a:pt x="52933" y="22395"/>
                </a:cubicBezTo>
                <a:cubicBezTo>
                  <a:pt x="52933" y="25779"/>
                  <a:pt x="50210" y="28502"/>
                  <a:pt x="46825" y="28502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7" name="Text 55"/>
          <p:cNvSpPr/>
          <p:nvPr/>
        </p:nvSpPr>
        <p:spPr>
          <a:xfrm>
            <a:off x="749475" y="6514809"/>
            <a:ext cx="10983386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Insight:</a:t>
            </a:r>
            <a:pPr>
              <a:lnSpc>
                <a:spcPct val="120000"/>
              </a:lnSpc>
            </a:pPr>
            <a:r>
              <a:rPr lang="en-US" sz="102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AI learns complex patterns that humans and rules cannot capture, delivering superior business outcomes.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Two-Part AI System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intelligent inventory management pipeline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84175" y="2003425"/>
            <a:ext cx="2740025" cy="2178050"/>
          </a:xfrm>
          <a:custGeom>
            <a:avLst/>
            <a:gdLst/>
            <a:ahLst/>
            <a:cxnLst/>
            <a:rect l="l" t="t" r="r" b="b"/>
            <a:pathLst>
              <a:path w="2740025" h="2178050">
                <a:moveTo>
                  <a:pt x="76210" y="0"/>
                </a:moveTo>
                <a:lnTo>
                  <a:pt x="2663815" y="0"/>
                </a:lnTo>
                <a:cubicBezTo>
                  <a:pt x="2705905" y="0"/>
                  <a:pt x="2740025" y="34120"/>
                  <a:pt x="2740025" y="76210"/>
                </a:cubicBezTo>
                <a:lnTo>
                  <a:pt x="2740025" y="2101840"/>
                </a:lnTo>
                <a:cubicBezTo>
                  <a:pt x="2740025" y="2143930"/>
                  <a:pt x="2705905" y="2178050"/>
                  <a:pt x="2663815" y="2178050"/>
                </a:cubicBezTo>
                <a:lnTo>
                  <a:pt x="76210" y="2178050"/>
                </a:lnTo>
                <a:cubicBezTo>
                  <a:pt x="34120" y="2178050"/>
                  <a:pt x="0" y="2143930"/>
                  <a:pt x="0" y="2101840"/>
                </a:cubicBezTo>
                <a:lnTo>
                  <a:pt x="0" y="76210"/>
                </a:lnTo>
                <a:cubicBezTo>
                  <a:pt x="0" y="34120"/>
                  <a:pt x="34120" y="0"/>
                  <a:pt x="76210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600200" y="189229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Text 6"/>
          <p:cNvSpPr/>
          <p:nvPr/>
        </p:nvSpPr>
        <p:spPr>
          <a:xfrm>
            <a:off x="1566863" y="1892298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485900" y="234949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1652588" y="250189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1" name="Text 9"/>
          <p:cNvSpPr/>
          <p:nvPr/>
        </p:nvSpPr>
        <p:spPr>
          <a:xfrm>
            <a:off x="534988" y="2997198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Ingestion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4513" y="33400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1M+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Sales Records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44513" y="35686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1,115 Stores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44513" y="37972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2.5 Years History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279775" y="2003425"/>
            <a:ext cx="2740025" cy="2178050"/>
          </a:xfrm>
          <a:custGeom>
            <a:avLst/>
            <a:gdLst/>
            <a:ahLst/>
            <a:cxnLst/>
            <a:rect l="l" t="t" r="r" b="b"/>
            <a:pathLst>
              <a:path w="2740025" h="2178050">
                <a:moveTo>
                  <a:pt x="76210" y="0"/>
                </a:moveTo>
                <a:lnTo>
                  <a:pt x="2663815" y="0"/>
                </a:lnTo>
                <a:cubicBezTo>
                  <a:pt x="2705905" y="0"/>
                  <a:pt x="2740025" y="34120"/>
                  <a:pt x="2740025" y="76210"/>
                </a:cubicBezTo>
                <a:lnTo>
                  <a:pt x="2740025" y="2101840"/>
                </a:lnTo>
                <a:cubicBezTo>
                  <a:pt x="2740025" y="2143930"/>
                  <a:pt x="2705905" y="2178050"/>
                  <a:pt x="2663815" y="2178050"/>
                </a:cubicBezTo>
                <a:lnTo>
                  <a:pt x="76210" y="2178050"/>
                </a:lnTo>
                <a:cubicBezTo>
                  <a:pt x="34120" y="2178050"/>
                  <a:pt x="0" y="2143930"/>
                  <a:pt x="0" y="2101840"/>
                </a:cubicBezTo>
                <a:lnTo>
                  <a:pt x="0" y="76210"/>
                </a:lnTo>
                <a:cubicBezTo>
                  <a:pt x="0" y="34120"/>
                  <a:pt x="34120" y="0"/>
                  <a:pt x="76210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495800" y="189229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7" name="Text 15"/>
          <p:cNvSpPr/>
          <p:nvPr/>
        </p:nvSpPr>
        <p:spPr>
          <a:xfrm>
            <a:off x="4462463" y="1892298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381500" y="234949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505325" y="250189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0" name="Text 18"/>
          <p:cNvSpPr/>
          <p:nvPr/>
        </p:nvSpPr>
        <p:spPr>
          <a:xfrm>
            <a:off x="3430588" y="2997198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440113" y="33400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58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Smart Features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440113" y="35686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Temporal + Domain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440113" y="37972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ML-Ready Dataset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5375" y="2003425"/>
            <a:ext cx="2740025" cy="2178050"/>
          </a:xfrm>
          <a:custGeom>
            <a:avLst/>
            <a:gdLst/>
            <a:ahLst/>
            <a:cxnLst/>
            <a:rect l="l" t="t" r="r" b="b"/>
            <a:pathLst>
              <a:path w="2740025" h="2178050">
                <a:moveTo>
                  <a:pt x="76210" y="0"/>
                </a:moveTo>
                <a:lnTo>
                  <a:pt x="2663815" y="0"/>
                </a:lnTo>
                <a:cubicBezTo>
                  <a:pt x="2705905" y="0"/>
                  <a:pt x="2740025" y="34120"/>
                  <a:pt x="2740025" y="76210"/>
                </a:cubicBezTo>
                <a:lnTo>
                  <a:pt x="2740025" y="2101840"/>
                </a:lnTo>
                <a:cubicBezTo>
                  <a:pt x="2740025" y="2143930"/>
                  <a:pt x="2705905" y="2178050"/>
                  <a:pt x="2663815" y="2178050"/>
                </a:cubicBezTo>
                <a:lnTo>
                  <a:pt x="76210" y="2178050"/>
                </a:lnTo>
                <a:cubicBezTo>
                  <a:pt x="34120" y="2178050"/>
                  <a:pt x="0" y="2143930"/>
                  <a:pt x="0" y="2101840"/>
                </a:cubicBezTo>
                <a:lnTo>
                  <a:pt x="0" y="76210"/>
                </a:lnTo>
                <a:cubicBezTo>
                  <a:pt x="0" y="34120"/>
                  <a:pt x="34120" y="0"/>
                  <a:pt x="76210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391400" y="189229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6" name="Text 24"/>
          <p:cNvSpPr/>
          <p:nvPr/>
        </p:nvSpPr>
        <p:spPr>
          <a:xfrm>
            <a:off x="7358063" y="1892298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77100" y="234949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9500" y="250189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9" name="Text 27"/>
          <p:cNvSpPr/>
          <p:nvPr/>
        </p:nvSpPr>
        <p:spPr>
          <a:xfrm>
            <a:off x="6326188" y="2997198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35713" y="33400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ML Model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35713" y="35686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30-Day Forecast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35713" y="37972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88% Accuracy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070975" y="2003425"/>
            <a:ext cx="2740025" cy="2178050"/>
          </a:xfrm>
          <a:custGeom>
            <a:avLst/>
            <a:gdLst/>
            <a:ahLst/>
            <a:cxnLst/>
            <a:rect l="l" t="t" r="r" b="b"/>
            <a:pathLst>
              <a:path w="2740025" h="2178050">
                <a:moveTo>
                  <a:pt x="76210" y="0"/>
                </a:moveTo>
                <a:lnTo>
                  <a:pt x="2663815" y="0"/>
                </a:lnTo>
                <a:cubicBezTo>
                  <a:pt x="2705905" y="0"/>
                  <a:pt x="2740025" y="34120"/>
                  <a:pt x="2740025" y="76210"/>
                </a:cubicBezTo>
                <a:lnTo>
                  <a:pt x="2740025" y="2101840"/>
                </a:lnTo>
                <a:cubicBezTo>
                  <a:pt x="2740025" y="2143930"/>
                  <a:pt x="2705905" y="2178050"/>
                  <a:pt x="2663815" y="2178050"/>
                </a:cubicBezTo>
                <a:lnTo>
                  <a:pt x="76210" y="2178050"/>
                </a:lnTo>
                <a:cubicBezTo>
                  <a:pt x="34120" y="2178050"/>
                  <a:pt x="0" y="2143930"/>
                  <a:pt x="0" y="2101840"/>
                </a:cubicBezTo>
                <a:lnTo>
                  <a:pt x="0" y="76210"/>
                </a:lnTo>
                <a:cubicBezTo>
                  <a:pt x="0" y="34120"/>
                  <a:pt x="34120" y="0"/>
                  <a:pt x="76210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943600" y="-114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5" name="Text 33"/>
          <p:cNvSpPr/>
          <p:nvPr/>
        </p:nvSpPr>
        <p:spPr>
          <a:xfrm>
            <a:off x="5910263" y="-1143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172700" y="234949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10353675" y="250189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8" name="Text 36"/>
          <p:cNvSpPr/>
          <p:nvPr/>
        </p:nvSpPr>
        <p:spPr>
          <a:xfrm>
            <a:off x="9221788" y="2997198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231313" y="33400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Safety Stock Calc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31313" y="35686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Reorder Points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231313" y="3797298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 Recommendations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84175" y="4625974"/>
            <a:ext cx="11426825" cy="882650"/>
          </a:xfrm>
          <a:custGeom>
            <a:avLst/>
            <a:gdLst/>
            <a:ahLst/>
            <a:cxnLst/>
            <a:rect l="l" t="t" r="r" b="b"/>
            <a:pathLst>
              <a:path w="11426825" h="882650">
                <a:moveTo>
                  <a:pt x="76199" y="0"/>
                </a:moveTo>
                <a:lnTo>
                  <a:pt x="11350626" y="0"/>
                </a:lnTo>
                <a:cubicBezTo>
                  <a:pt x="11392709" y="0"/>
                  <a:pt x="11426825" y="34116"/>
                  <a:pt x="11426825" y="76199"/>
                </a:cubicBezTo>
                <a:lnTo>
                  <a:pt x="11426825" y="806451"/>
                </a:lnTo>
                <a:cubicBezTo>
                  <a:pt x="11426825" y="848534"/>
                  <a:pt x="11392709" y="882650"/>
                  <a:pt x="11350626" y="882650"/>
                </a:cubicBezTo>
                <a:lnTo>
                  <a:pt x="76199" y="882650"/>
                </a:lnTo>
                <a:cubicBezTo>
                  <a:pt x="34116" y="882650"/>
                  <a:pt x="0" y="848534"/>
                  <a:pt x="0" y="8064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577850" y="4838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711200" y="49720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5" name="Text 43"/>
          <p:cNvSpPr/>
          <p:nvPr/>
        </p:nvSpPr>
        <p:spPr>
          <a:xfrm>
            <a:off x="1187450" y="4819650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53" kern="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Output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87450" y="5048250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Specific orders to place, when to order, how much to order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175" y="5667373"/>
            <a:ext cx="3702050" cy="806450"/>
          </a:xfrm>
          <a:custGeom>
            <a:avLst/>
            <a:gdLst/>
            <a:ahLst/>
            <a:cxnLst/>
            <a:rect l="l" t="t" r="r" b="b"/>
            <a:pathLst>
              <a:path w="3702050" h="806450">
                <a:moveTo>
                  <a:pt x="76201" y="0"/>
                </a:moveTo>
                <a:lnTo>
                  <a:pt x="3625849" y="0"/>
                </a:lnTo>
                <a:cubicBezTo>
                  <a:pt x="3667933" y="0"/>
                  <a:pt x="3702050" y="34117"/>
                  <a:pt x="3702050" y="76201"/>
                </a:cubicBezTo>
                <a:lnTo>
                  <a:pt x="3702050" y="730249"/>
                </a:lnTo>
                <a:cubicBezTo>
                  <a:pt x="3702050" y="772333"/>
                  <a:pt x="3667933" y="806450"/>
                  <a:pt x="3625849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8467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2120900" y="582294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9" name="Text 47"/>
          <p:cNvSpPr/>
          <p:nvPr/>
        </p:nvSpPr>
        <p:spPr>
          <a:xfrm>
            <a:off x="506413" y="6127749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244975" y="5667373"/>
            <a:ext cx="3702050" cy="806450"/>
          </a:xfrm>
          <a:custGeom>
            <a:avLst/>
            <a:gdLst/>
            <a:ahLst/>
            <a:cxnLst/>
            <a:rect l="l" t="t" r="r" b="b"/>
            <a:pathLst>
              <a:path w="3702050" h="806450">
                <a:moveTo>
                  <a:pt x="76201" y="0"/>
                </a:moveTo>
                <a:lnTo>
                  <a:pt x="3625849" y="0"/>
                </a:lnTo>
                <a:cubicBezTo>
                  <a:pt x="3667933" y="0"/>
                  <a:pt x="3702050" y="34117"/>
                  <a:pt x="3702050" y="76201"/>
                </a:cubicBezTo>
                <a:lnTo>
                  <a:pt x="3702050" y="730249"/>
                </a:lnTo>
                <a:cubicBezTo>
                  <a:pt x="3702050" y="772333"/>
                  <a:pt x="3667933" y="806450"/>
                  <a:pt x="3625849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8467">
            <a:solidFill>
              <a:srgbClr val="10B981">
                <a:alpha val="2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5953125" y="5822949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2" name="Text 50"/>
          <p:cNvSpPr/>
          <p:nvPr/>
        </p:nvSpPr>
        <p:spPr>
          <a:xfrm>
            <a:off x="4367213" y="6127749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Decisions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105775" y="5667373"/>
            <a:ext cx="3702050" cy="806450"/>
          </a:xfrm>
          <a:custGeom>
            <a:avLst/>
            <a:gdLst/>
            <a:ahLst/>
            <a:cxnLst/>
            <a:rect l="l" t="t" r="r" b="b"/>
            <a:pathLst>
              <a:path w="3702050" h="806450">
                <a:moveTo>
                  <a:pt x="76201" y="0"/>
                </a:moveTo>
                <a:lnTo>
                  <a:pt x="3625849" y="0"/>
                </a:lnTo>
                <a:cubicBezTo>
                  <a:pt x="3667933" y="0"/>
                  <a:pt x="3702050" y="34117"/>
                  <a:pt x="3702050" y="76201"/>
                </a:cubicBezTo>
                <a:lnTo>
                  <a:pt x="3702050" y="730249"/>
                </a:lnTo>
                <a:cubicBezTo>
                  <a:pt x="3702050" y="772333"/>
                  <a:pt x="3667933" y="806450"/>
                  <a:pt x="3625849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8467">
            <a:solidFill>
              <a:srgbClr val="F59E0B">
                <a:alpha val="20000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9842500" y="582294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5" name="Text 53"/>
          <p:cNvSpPr/>
          <p:nvPr/>
        </p:nvSpPr>
        <p:spPr>
          <a:xfrm>
            <a:off x="8228013" y="6127749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Learning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3053556" y="2978148"/>
            <a:ext cx="119063" cy="190500"/>
          </a:xfrm>
          <a:custGeom>
            <a:avLst/>
            <a:gdLst/>
            <a:ahLst/>
            <a:cxnLst/>
            <a:rect l="l" t="t" r="r" b="b"/>
            <a:pathLst>
              <a:path w="119063" h="190500">
                <a:moveTo>
                  <a:pt x="115751" y="86841"/>
                </a:moveTo>
                <a:cubicBezTo>
                  <a:pt x="120402" y="91492"/>
                  <a:pt x="120402" y="99045"/>
                  <a:pt x="115751" y="103696"/>
                </a:cubicBezTo>
                <a:lnTo>
                  <a:pt x="44314" y="175133"/>
                </a:lnTo>
                <a:cubicBezTo>
                  <a:pt x="39663" y="179784"/>
                  <a:pt x="32110" y="179784"/>
                  <a:pt x="27459" y="175133"/>
                </a:cubicBezTo>
                <a:cubicBezTo>
                  <a:pt x="22808" y="170483"/>
                  <a:pt x="22808" y="162930"/>
                  <a:pt x="27459" y="158279"/>
                </a:cubicBezTo>
                <a:lnTo>
                  <a:pt x="90488" y="95250"/>
                </a:lnTo>
                <a:lnTo>
                  <a:pt x="27496" y="32221"/>
                </a:lnTo>
                <a:cubicBezTo>
                  <a:pt x="22845" y="27570"/>
                  <a:pt x="22845" y="20017"/>
                  <a:pt x="27496" y="15367"/>
                </a:cubicBezTo>
                <a:cubicBezTo>
                  <a:pt x="32147" y="10716"/>
                  <a:pt x="39700" y="10716"/>
                  <a:pt x="44351" y="15367"/>
                </a:cubicBezTo>
                <a:lnTo>
                  <a:pt x="115788" y="86804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7" name="Shape 55"/>
          <p:cNvSpPr/>
          <p:nvPr/>
        </p:nvSpPr>
        <p:spPr>
          <a:xfrm>
            <a:off x="5949157" y="2978148"/>
            <a:ext cx="119063" cy="190500"/>
          </a:xfrm>
          <a:custGeom>
            <a:avLst/>
            <a:gdLst/>
            <a:ahLst/>
            <a:cxnLst/>
            <a:rect l="l" t="t" r="r" b="b"/>
            <a:pathLst>
              <a:path w="119063" h="190500">
                <a:moveTo>
                  <a:pt x="115751" y="86841"/>
                </a:moveTo>
                <a:cubicBezTo>
                  <a:pt x="120402" y="91492"/>
                  <a:pt x="120402" y="99045"/>
                  <a:pt x="115751" y="103696"/>
                </a:cubicBezTo>
                <a:lnTo>
                  <a:pt x="44314" y="175133"/>
                </a:lnTo>
                <a:cubicBezTo>
                  <a:pt x="39663" y="179784"/>
                  <a:pt x="32110" y="179784"/>
                  <a:pt x="27459" y="175133"/>
                </a:cubicBezTo>
                <a:cubicBezTo>
                  <a:pt x="22808" y="170483"/>
                  <a:pt x="22808" y="162930"/>
                  <a:pt x="27459" y="158279"/>
                </a:cubicBezTo>
                <a:lnTo>
                  <a:pt x="90488" y="95250"/>
                </a:lnTo>
                <a:lnTo>
                  <a:pt x="27496" y="32221"/>
                </a:lnTo>
                <a:cubicBezTo>
                  <a:pt x="22845" y="27570"/>
                  <a:pt x="22845" y="20017"/>
                  <a:pt x="27496" y="15367"/>
                </a:cubicBezTo>
                <a:cubicBezTo>
                  <a:pt x="32147" y="10716"/>
                  <a:pt x="39700" y="10716"/>
                  <a:pt x="44351" y="15367"/>
                </a:cubicBezTo>
                <a:lnTo>
                  <a:pt x="115788" y="86804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8" name="Shape 56"/>
          <p:cNvSpPr/>
          <p:nvPr/>
        </p:nvSpPr>
        <p:spPr>
          <a:xfrm>
            <a:off x="8844757" y="2978148"/>
            <a:ext cx="119063" cy="190500"/>
          </a:xfrm>
          <a:custGeom>
            <a:avLst/>
            <a:gdLst/>
            <a:ahLst/>
            <a:cxnLst/>
            <a:rect l="l" t="t" r="r" b="b"/>
            <a:pathLst>
              <a:path w="119063" h="190500">
                <a:moveTo>
                  <a:pt x="115751" y="86841"/>
                </a:moveTo>
                <a:cubicBezTo>
                  <a:pt x="120402" y="91492"/>
                  <a:pt x="120402" y="99045"/>
                  <a:pt x="115751" y="103696"/>
                </a:cubicBezTo>
                <a:lnTo>
                  <a:pt x="44314" y="175133"/>
                </a:lnTo>
                <a:cubicBezTo>
                  <a:pt x="39663" y="179784"/>
                  <a:pt x="32110" y="179784"/>
                  <a:pt x="27459" y="175133"/>
                </a:cubicBezTo>
                <a:cubicBezTo>
                  <a:pt x="22808" y="170483"/>
                  <a:pt x="22808" y="162930"/>
                  <a:pt x="27459" y="158279"/>
                </a:cubicBezTo>
                <a:lnTo>
                  <a:pt x="90488" y="95250"/>
                </a:lnTo>
                <a:lnTo>
                  <a:pt x="27496" y="32221"/>
                </a:lnTo>
                <a:cubicBezTo>
                  <a:pt x="22845" y="27570"/>
                  <a:pt x="22845" y="20017"/>
                  <a:pt x="27496" y="15367"/>
                </a:cubicBezTo>
                <a:cubicBezTo>
                  <a:pt x="32147" y="10716"/>
                  <a:pt x="39700" y="10716"/>
                  <a:pt x="44351" y="15367"/>
                </a:cubicBezTo>
                <a:lnTo>
                  <a:pt x="115788" y="86804"/>
                </a:lnTo>
                <a:close/>
              </a:path>
            </a:pathLst>
          </a:custGeom>
          <a:solidFill>
            <a:srgbClr val="8B5CF6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175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Databricks Lakehouse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20750"/>
            <a:ext cx="1162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Medallion design pattern with enterprise-grade governance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27000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460500"/>
            <a:ext cx="9096375" cy="1571625"/>
          </a:xfrm>
          <a:custGeom>
            <a:avLst/>
            <a:gdLst/>
            <a:ahLst/>
            <a:cxnLst/>
            <a:rect l="l" t="t" r="r" b="b"/>
            <a:pathLst>
              <a:path w="9096375" h="1571625">
                <a:moveTo>
                  <a:pt x="0" y="0"/>
                </a:moveTo>
                <a:lnTo>
                  <a:pt x="9032881" y="0"/>
                </a:lnTo>
                <a:cubicBezTo>
                  <a:pt x="9067948" y="0"/>
                  <a:pt x="9096375" y="28427"/>
                  <a:pt x="9096375" y="63494"/>
                </a:cubicBezTo>
                <a:lnTo>
                  <a:pt x="9096375" y="1508131"/>
                </a:lnTo>
                <a:cubicBezTo>
                  <a:pt x="9096375" y="1543198"/>
                  <a:pt x="9067948" y="1571625"/>
                  <a:pt x="9032881" y="1571625"/>
                </a:cubicBez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solidFill>
            <a:srgbClr val="1E293B">
              <a:alpha val="5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33375" y="1460500"/>
            <a:ext cx="31750" cy="1571625"/>
          </a:xfrm>
          <a:custGeom>
            <a:avLst/>
            <a:gdLst/>
            <a:ahLst/>
            <a:cxnLst/>
            <a:rect l="l" t="t" r="r" b="b"/>
            <a:pathLst>
              <a:path w="31750" h="1571625">
                <a:moveTo>
                  <a:pt x="0" y="0"/>
                </a:moveTo>
                <a:lnTo>
                  <a:pt x="31750" y="0"/>
                </a:lnTo>
                <a:lnTo>
                  <a:pt x="317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solidFill>
            <a:srgbClr val="B45309"/>
          </a:solidFill>
          <a:ln/>
        </p:spPr>
      </p:sp>
      <p:sp>
        <p:nvSpPr>
          <p:cNvPr id="8" name="Shape 6"/>
          <p:cNvSpPr/>
          <p:nvPr/>
        </p:nvSpPr>
        <p:spPr>
          <a:xfrm>
            <a:off x="476250" y="160337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45309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74477" y="1690688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62592" y="35719"/>
                </a:moveTo>
                <a:lnTo>
                  <a:pt x="38984" y="-3600"/>
                </a:lnTo>
                <a:cubicBezTo>
                  <a:pt x="37170" y="-6614"/>
                  <a:pt x="33375" y="-7702"/>
                  <a:pt x="30249" y="-6139"/>
                </a:cubicBezTo>
                <a:lnTo>
                  <a:pt x="6083" y="5944"/>
                </a:lnTo>
                <a:cubicBezTo>
                  <a:pt x="2763" y="7590"/>
                  <a:pt x="1423" y="11609"/>
                  <a:pt x="3070" y="14929"/>
                </a:cubicBezTo>
                <a:lnTo>
                  <a:pt x="22492" y="53746"/>
                </a:lnTo>
                <a:cubicBezTo>
                  <a:pt x="14092" y="63205"/>
                  <a:pt x="9013" y="75651"/>
                  <a:pt x="9013" y="89297"/>
                </a:cubicBezTo>
                <a:cubicBezTo>
                  <a:pt x="9013" y="118876"/>
                  <a:pt x="33012" y="142875"/>
                  <a:pt x="62592" y="142875"/>
                </a:cubicBezTo>
                <a:cubicBezTo>
                  <a:pt x="92171" y="142875"/>
                  <a:pt x="116170" y="118876"/>
                  <a:pt x="116170" y="89297"/>
                </a:cubicBezTo>
                <a:cubicBezTo>
                  <a:pt x="116170" y="75651"/>
                  <a:pt x="111063" y="63205"/>
                  <a:pt x="102691" y="53746"/>
                </a:cubicBezTo>
                <a:lnTo>
                  <a:pt x="122113" y="14929"/>
                </a:lnTo>
                <a:cubicBezTo>
                  <a:pt x="123760" y="11609"/>
                  <a:pt x="122420" y="7590"/>
                  <a:pt x="119128" y="5944"/>
                </a:cubicBezTo>
                <a:lnTo>
                  <a:pt x="94934" y="-6167"/>
                </a:lnTo>
                <a:cubicBezTo>
                  <a:pt x="91808" y="-7730"/>
                  <a:pt x="87985" y="-6614"/>
                  <a:pt x="86199" y="-3628"/>
                </a:cubicBezTo>
                <a:lnTo>
                  <a:pt x="62592" y="35719"/>
                </a:lnTo>
                <a:close/>
                <a:moveTo>
                  <a:pt x="71186" y="75484"/>
                </a:moveTo>
                <a:cubicBezTo>
                  <a:pt x="71577" y="76265"/>
                  <a:pt x="72303" y="76795"/>
                  <a:pt x="73140" y="76907"/>
                </a:cubicBezTo>
                <a:lnTo>
                  <a:pt x="87120" y="78944"/>
                </a:lnTo>
                <a:cubicBezTo>
                  <a:pt x="89269" y="79251"/>
                  <a:pt x="90106" y="81874"/>
                  <a:pt x="88571" y="83409"/>
                </a:cubicBezTo>
                <a:lnTo>
                  <a:pt x="78442" y="93287"/>
                </a:lnTo>
                <a:cubicBezTo>
                  <a:pt x="77828" y="93901"/>
                  <a:pt x="77549" y="94738"/>
                  <a:pt x="77688" y="95603"/>
                </a:cubicBezTo>
                <a:lnTo>
                  <a:pt x="80088" y="109528"/>
                </a:lnTo>
                <a:cubicBezTo>
                  <a:pt x="80451" y="111649"/>
                  <a:pt x="78218" y="113295"/>
                  <a:pt x="76293" y="112291"/>
                </a:cubicBezTo>
                <a:lnTo>
                  <a:pt x="63791" y="105705"/>
                </a:lnTo>
                <a:cubicBezTo>
                  <a:pt x="63038" y="105315"/>
                  <a:pt x="62117" y="105315"/>
                  <a:pt x="61364" y="105705"/>
                </a:cubicBezTo>
                <a:lnTo>
                  <a:pt x="48862" y="112291"/>
                </a:lnTo>
                <a:cubicBezTo>
                  <a:pt x="46937" y="113295"/>
                  <a:pt x="44704" y="111677"/>
                  <a:pt x="45067" y="109528"/>
                </a:cubicBezTo>
                <a:lnTo>
                  <a:pt x="47467" y="95603"/>
                </a:lnTo>
                <a:cubicBezTo>
                  <a:pt x="47606" y="94766"/>
                  <a:pt x="47327" y="93901"/>
                  <a:pt x="46713" y="93287"/>
                </a:cubicBezTo>
                <a:lnTo>
                  <a:pt x="36584" y="83409"/>
                </a:lnTo>
                <a:cubicBezTo>
                  <a:pt x="35021" y="81902"/>
                  <a:pt x="35886" y="79279"/>
                  <a:pt x="38035" y="78944"/>
                </a:cubicBezTo>
                <a:lnTo>
                  <a:pt x="52015" y="76907"/>
                </a:lnTo>
                <a:cubicBezTo>
                  <a:pt x="52853" y="76795"/>
                  <a:pt x="53606" y="76237"/>
                  <a:pt x="53969" y="75484"/>
                </a:cubicBezTo>
                <a:lnTo>
                  <a:pt x="60220" y="62815"/>
                </a:lnTo>
                <a:cubicBezTo>
                  <a:pt x="61168" y="60861"/>
                  <a:pt x="63931" y="60861"/>
                  <a:pt x="64908" y="62815"/>
                </a:cubicBezTo>
                <a:lnTo>
                  <a:pt x="71158" y="75484"/>
                </a:lnTo>
                <a:close/>
              </a:path>
            </a:pathLst>
          </a:custGeom>
          <a:solidFill>
            <a:srgbClr val="B45309"/>
          </a:solidFill>
          <a:ln/>
        </p:spPr>
      </p:sp>
      <p:sp>
        <p:nvSpPr>
          <p:cNvPr id="10" name="Text 8"/>
          <p:cNvSpPr/>
          <p:nvPr/>
        </p:nvSpPr>
        <p:spPr>
          <a:xfrm>
            <a:off x="889000" y="1587500"/>
            <a:ext cx="865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B4530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Bronze Layer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9000" y="1809750"/>
            <a:ext cx="841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Raw Data Ingestion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4109" y="203200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3344" y="38286"/>
                </a:moveTo>
                <a:cubicBezTo>
                  <a:pt x="80590" y="40109"/>
                  <a:pt x="77428" y="41579"/>
                  <a:pt x="74135" y="42751"/>
                </a:cubicBezTo>
                <a:cubicBezTo>
                  <a:pt x="65391" y="45876"/>
                  <a:pt x="53913" y="47625"/>
                  <a:pt x="41672" y="47625"/>
                </a:cubicBezTo>
                <a:cubicBezTo>
                  <a:pt x="29431" y="47625"/>
                  <a:pt x="17934" y="45858"/>
                  <a:pt x="9209" y="42751"/>
                </a:cubicBezTo>
                <a:cubicBezTo>
                  <a:pt x="5935" y="41579"/>
                  <a:pt x="2753" y="40109"/>
                  <a:pt x="0" y="38286"/>
                </a:cubicBezTo>
                <a:lnTo>
                  <a:pt x="0" y="53578"/>
                </a:lnTo>
                <a:cubicBezTo>
                  <a:pt x="0" y="61801"/>
                  <a:pt x="18659" y="68461"/>
                  <a:pt x="41672" y="68461"/>
                </a:cubicBezTo>
                <a:cubicBezTo>
                  <a:pt x="64684" y="68461"/>
                  <a:pt x="83344" y="61801"/>
                  <a:pt x="83344" y="53578"/>
                </a:cubicBezTo>
                <a:lnTo>
                  <a:pt x="83344" y="38286"/>
                </a:lnTo>
                <a:close/>
                <a:moveTo>
                  <a:pt x="83344" y="23812"/>
                </a:moveTo>
                <a:lnTo>
                  <a:pt x="83344" y="14883"/>
                </a:lnTo>
                <a:cubicBezTo>
                  <a:pt x="83344" y="6660"/>
                  <a:pt x="64684" y="0"/>
                  <a:pt x="41672" y="0"/>
                </a:cubicBezTo>
                <a:cubicBezTo>
                  <a:pt x="18659" y="0"/>
                  <a:pt x="0" y="6660"/>
                  <a:pt x="0" y="14883"/>
                </a:cubicBezTo>
                <a:lnTo>
                  <a:pt x="0" y="23812"/>
                </a:lnTo>
                <a:cubicBezTo>
                  <a:pt x="0" y="32035"/>
                  <a:pt x="18659" y="38695"/>
                  <a:pt x="41672" y="38695"/>
                </a:cubicBezTo>
                <a:cubicBezTo>
                  <a:pt x="64684" y="38695"/>
                  <a:pt x="83344" y="32035"/>
                  <a:pt x="83344" y="23812"/>
                </a:cubicBezTo>
                <a:close/>
                <a:moveTo>
                  <a:pt x="74135" y="72517"/>
                </a:moveTo>
                <a:cubicBezTo>
                  <a:pt x="65410" y="75623"/>
                  <a:pt x="53932" y="77391"/>
                  <a:pt x="41672" y="77391"/>
                </a:cubicBezTo>
                <a:cubicBezTo>
                  <a:pt x="29412" y="77391"/>
                  <a:pt x="17934" y="75623"/>
                  <a:pt x="9209" y="72517"/>
                </a:cubicBezTo>
                <a:cubicBezTo>
                  <a:pt x="5935" y="71344"/>
                  <a:pt x="2753" y="69875"/>
                  <a:pt x="0" y="68052"/>
                </a:cubicBezTo>
                <a:lnTo>
                  <a:pt x="0" y="80367"/>
                </a:lnTo>
                <a:cubicBezTo>
                  <a:pt x="0" y="88590"/>
                  <a:pt x="18659" y="95250"/>
                  <a:pt x="41672" y="95250"/>
                </a:cubicBezTo>
                <a:cubicBezTo>
                  <a:pt x="64684" y="95250"/>
                  <a:pt x="83344" y="88590"/>
                  <a:pt x="83344" y="80367"/>
                </a:cubicBezTo>
                <a:lnTo>
                  <a:pt x="83344" y="68052"/>
                </a:lnTo>
                <a:cubicBezTo>
                  <a:pt x="80590" y="69875"/>
                  <a:pt x="77428" y="71344"/>
                  <a:pt x="74135" y="72517"/>
                </a:cubicBezTo>
                <a:close/>
              </a:path>
            </a:pathLst>
          </a:custGeom>
          <a:solidFill>
            <a:srgbClr val="B45309">
              <a:alpha val="7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58813" y="2000250"/>
            <a:ext cx="1150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1,017,209 sales records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33156" y="203200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5711" y="13450"/>
                </a:moveTo>
                <a:cubicBezTo>
                  <a:pt x="6995" y="9004"/>
                  <a:pt x="11069" y="5953"/>
                  <a:pt x="15701" y="5953"/>
                </a:cubicBezTo>
                <a:lnTo>
                  <a:pt x="79697" y="5953"/>
                </a:lnTo>
                <a:cubicBezTo>
                  <a:pt x="84330" y="5953"/>
                  <a:pt x="88404" y="9004"/>
                  <a:pt x="89706" y="13450"/>
                </a:cubicBezTo>
                <a:lnTo>
                  <a:pt x="94059" y="28370"/>
                </a:lnTo>
                <a:cubicBezTo>
                  <a:pt x="96441" y="36500"/>
                  <a:pt x="90320" y="44648"/>
                  <a:pt x="81855" y="44648"/>
                </a:cubicBezTo>
                <a:cubicBezTo>
                  <a:pt x="76963" y="44648"/>
                  <a:pt x="72665" y="41877"/>
                  <a:pt x="70545" y="37747"/>
                </a:cubicBezTo>
                <a:cubicBezTo>
                  <a:pt x="68387" y="41821"/>
                  <a:pt x="64108" y="44648"/>
                  <a:pt x="59122" y="44648"/>
                </a:cubicBezTo>
                <a:cubicBezTo>
                  <a:pt x="54173" y="44648"/>
                  <a:pt x="49876" y="41858"/>
                  <a:pt x="47718" y="37765"/>
                </a:cubicBezTo>
                <a:cubicBezTo>
                  <a:pt x="45560" y="41858"/>
                  <a:pt x="41263" y="44648"/>
                  <a:pt x="36314" y="44648"/>
                </a:cubicBezTo>
                <a:cubicBezTo>
                  <a:pt x="31328" y="44648"/>
                  <a:pt x="27050" y="41839"/>
                  <a:pt x="24892" y="37747"/>
                </a:cubicBezTo>
                <a:cubicBezTo>
                  <a:pt x="22771" y="41858"/>
                  <a:pt x="18473" y="44648"/>
                  <a:pt x="13581" y="44648"/>
                </a:cubicBezTo>
                <a:cubicBezTo>
                  <a:pt x="5097" y="44648"/>
                  <a:pt x="-1005" y="36519"/>
                  <a:pt x="1377" y="28370"/>
                </a:cubicBezTo>
                <a:lnTo>
                  <a:pt x="5711" y="13450"/>
                </a:lnTo>
                <a:close/>
                <a:moveTo>
                  <a:pt x="17934" y="65484"/>
                </a:moveTo>
                <a:lnTo>
                  <a:pt x="77465" y="65484"/>
                </a:lnTo>
                <a:lnTo>
                  <a:pt x="77465" y="53132"/>
                </a:lnTo>
                <a:cubicBezTo>
                  <a:pt x="78879" y="53429"/>
                  <a:pt x="80349" y="53578"/>
                  <a:pt x="81837" y="53578"/>
                </a:cubicBezTo>
                <a:cubicBezTo>
                  <a:pt x="84497" y="53578"/>
                  <a:pt x="87046" y="53094"/>
                  <a:pt x="89371" y="52239"/>
                </a:cubicBezTo>
                <a:lnTo>
                  <a:pt x="89371" y="80367"/>
                </a:lnTo>
                <a:cubicBezTo>
                  <a:pt x="89371" y="85297"/>
                  <a:pt x="85372" y="89297"/>
                  <a:pt x="80442" y="89297"/>
                </a:cubicBezTo>
                <a:lnTo>
                  <a:pt x="14957" y="89297"/>
                </a:lnTo>
                <a:cubicBezTo>
                  <a:pt x="10027" y="89297"/>
                  <a:pt x="6028" y="85297"/>
                  <a:pt x="6028" y="80367"/>
                </a:cubicBezTo>
                <a:lnTo>
                  <a:pt x="6028" y="52239"/>
                </a:lnTo>
                <a:cubicBezTo>
                  <a:pt x="8353" y="53094"/>
                  <a:pt x="10883" y="53578"/>
                  <a:pt x="13562" y="53578"/>
                </a:cubicBezTo>
                <a:cubicBezTo>
                  <a:pt x="15069" y="53578"/>
                  <a:pt x="16520" y="53429"/>
                  <a:pt x="17934" y="53132"/>
                </a:cubicBezTo>
                <a:lnTo>
                  <a:pt x="17934" y="65484"/>
                </a:lnTo>
                <a:close/>
              </a:path>
            </a:pathLst>
          </a:custGeom>
          <a:solidFill>
            <a:srgbClr val="B45309">
              <a:alpha val="7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103813" y="2000250"/>
            <a:ext cx="91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1,115 store records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82203" y="2254250"/>
            <a:ext cx="107156" cy="95250"/>
          </a:xfrm>
          <a:custGeom>
            <a:avLst/>
            <a:gdLst/>
            <a:ahLst/>
            <a:cxnLst/>
            <a:rect l="l" t="t" r="r" b="b"/>
            <a:pathLst>
              <a:path w="107156" h="95250">
                <a:moveTo>
                  <a:pt x="53578" y="11906"/>
                </a:moveTo>
                <a:cubicBezTo>
                  <a:pt x="73298" y="11906"/>
                  <a:pt x="89297" y="27905"/>
                  <a:pt x="89297" y="47625"/>
                </a:cubicBezTo>
                <a:cubicBezTo>
                  <a:pt x="89297" y="67345"/>
                  <a:pt x="73298" y="83344"/>
                  <a:pt x="53578" y="83344"/>
                </a:cubicBezTo>
                <a:cubicBezTo>
                  <a:pt x="41449" y="83344"/>
                  <a:pt x="30714" y="77298"/>
                  <a:pt x="24259" y="68033"/>
                </a:cubicBezTo>
                <a:cubicBezTo>
                  <a:pt x="22380" y="65336"/>
                  <a:pt x="18659" y="64684"/>
                  <a:pt x="15962" y="66563"/>
                </a:cubicBezTo>
                <a:cubicBezTo>
                  <a:pt x="13264" y="68442"/>
                  <a:pt x="12613" y="72163"/>
                  <a:pt x="14492" y="74861"/>
                </a:cubicBezTo>
                <a:cubicBezTo>
                  <a:pt x="23087" y="87176"/>
                  <a:pt x="37393" y="95250"/>
                  <a:pt x="53578" y="95250"/>
                </a:cubicBezTo>
                <a:cubicBezTo>
                  <a:pt x="79883" y="95250"/>
                  <a:pt x="101203" y="73930"/>
                  <a:pt x="101203" y="47625"/>
                </a:cubicBezTo>
                <a:cubicBezTo>
                  <a:pt x="101203" y="21320"/>
                  <a:pt x="79883" y="0"/>
                  <a:pt x="53578" y="0"/>
                </a:cubicBezTo>
                <a:cubicBezTo>
                  <a:pt x="37635" y="0"/>
                  <a:pt x="23533" y="7832"/>
                  <a:pt x="14883" y="19850"/>
                </a:cubicBezTo>
                <a:lnTo>
                  <a:pt x="14883" y="14883"/>
                </a:lnTo>
                <a:cubicBezTo>
                  <a:pt x="14883" y="11590"/>
                  <a:pt x="12223" y="8930"/>
                  <a:pt x="8930" y="8930"/>
                </a:cubicBezTo>
                <a:cubicBezTo>
                  <a:pt x="5637" y="8930"/>
                  <a:pt x="2977" y="11590"/>
                  <a:pt x="2977" y="14883"/>
                </a:cubicBezTo>
                <a:lnTo>
                  <a:pt x="2977" y="35719"/>
                </a:lnTo>
                <a:cubicBezTo>
                  <a:pt x="2977" y="39012"/>
                  <a:pt x="5637" y="41672"/>
                  <a:pt x="8930" y="41672"/>
                </a:cubicBezTo>
                <a:lnTo>
                  <a:pt x="13506" y="41672"/>
                </a:lnTo>
                <a:cubicBezTo>
                  <a:pt x="13599" y="41672"/>
                  <a:pt x="13692" y="41672"/>
                  <a:pt x="13785" y="41672"/>
                </a:cubicBezTo>
                <a:lnTo>
                  <a:pt x="29784" y="41672"/>
                </a:lnTo>
                <a:cubicBezTo>
                  <a:pt x="33077" y="41672"/>
                  <a:pt x="35737" y="39012"/>
                  <a:pt x="35737" y="35719"/>
                </a:cubicBezTo>
                <a:cubicBezTo>
                  <a:pt x="35737" y="32426"/>
                  <a:pt x="33077" y="29766"/>
                  <a:pt x="29784" y="29766"/>
                </a:cubicBezTo>
                <a:lnTo>
                  <a:pt x="22659" y="29766"/>
                </a:lnTo>
                <a:cubicBezTo>
                  <a:pt x="28817" y="19087"/>
                  <a:pt x="40370" y="11906"/>
                  <a:pt x="53578" y="11906"/>
                </a:cubicBezTo>
                <a:close/>
                <a:moveTo>
                  <a:pt x="58043" y="28277"/>
                </a:moveTo>
                <a:cubicBezTo>
                  <a:pt x="58043" y="25803"/>
                  <a:pt x="56052" y="23812"/>
                  <a:pt x="53578" y="23812"/>
                </a:cubicBezTo>
                <a:cubicBezTo>
                  <a:pt x="51104" y="23812"/>
                  <a:pt x="49113" y="25803"/>
                  <a:pt x="49113" y="28277"/>
                </a:cubicBezTo>
                <a:lnTo>
                  <a:pt x="49113" y="47625"/>
                </a:lnTo>
                <a:cubicBezTo>
                  <a:pt x="49113" y="48816"/>
                  <a:pt x="49578" y="49950"/>
                  <a:pt x="50416" y="50788"/>
                </a:cubicBezTo>
                <a:lnTo>
                  <a:pt x="63810" y="64182"/>
                </a:lnTo>
                <a:cubicBezTo>
                  <a:pt x="65559" y="65931"/>
                  <a:pt x="68387" y="65931"/>
                  <a:pt x="70117" y="64182"/>
                </a:cubicBezTo>
                <a:cubicBezTo>
                  <a:pt x="71847" y="62433"/>
                  <a:pt x="71865" y="59606"/>
                  <a:pt x="70117" y="57876"/>
                </a:cubicBezTo>
                <a:lnTo>
                  <a:pt x="58024" y="45783"/>
                </a:lnTo>
                <a:lnTo>
                  <a:pt x="58024" y="28277"/>
                </a:lnTo>
                <a:close/>
              </a:path>
            </a:pathLst>
          </a:custGeom>
          <a:solidFill>
            <a:srgbClr val="B45309">
              <a:alpha val="7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58813" y="2222500"/>
            <a:ext cx="698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audit trail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45063" y="2254250"/>
            <a:ext cx="71438" cy="95250"/>
          </a:xfrm>
          <a:custGeom>
            <a:avLst/>
            <a:gdLst/>
            <a:ahLst/>
            <a:cxnLst/>
            <a:rect l="l" t="t" r="r" b="b"/>
            <a:pathLst>
              <a:path w="71438" h="95250">
                <a:moveTo>
                  <a:pt x="23812" y="17859"/>
                </a:moveTo>
                <a:lnTo>
                  <a:pt x="23812" y="29766"/>
                </a:lnTo>
                <a:lnTo>
                  <a:pt x="47625" y="29766"/>
                </a:lnTo>
                <a:lnTo>
                  <a:pt x="47625" y="17859"/>
                </a:lnTo>
                <a:cubicBezTo>
                  <a:pt x="47625" y="11292"/>
                  <a:pt x="42286" y="5953"/>
                  <a:pt x="35719" y="5953"/>
                </a:cubicBezTo>
                <a:cubicBezTo>
                  <a:pt x="29152" y="5953"/>
                  <a:pt x="23812" y="11292"/>
                  <a:pt x="23812" y="17859"/>
                </a:cubicBezTo>
                <a:close/>
                <a:moveTo>
                  <a:pt x="11906" y="29766"/>
                </a:moveTo>
                <a:lnTo>
                  <a:pt x="11906" y="17859"/>
                </a:lnTo>
                <a:cubicBezTo>
                  <a:pt x="11906" y="4707"/>
                  <a:pt x="22566" y="-5953"/>
                  <a:pt x="35719" y="-5953"/>
                </a:cubicBezTo>
                <a:cubicBezTo>
                  <a:pt x="48871" y="-5953"/>
                  <a:pt x="59531" y="4707"/>
                  <a:pt x="59531" y="17859"/>
                </a:cubicBezTo>
                <a:lnTo>
                  <a:pt x="59531" y="29766"/>
                </a:lnTo>
                <a:cubicBezTo>
                  <a:pt x="66098" y="29766"/>
                  <a:pt x="71438" y="35105"/>
                  <a:pt x="71438" y="41672"/>
                </a:cubicBezTo>
                <a:lnTo>
                  <a:pt x="71438" y="83344"/>
                </a:lnTo>
                <a:cubicBezTo>
                  <a:pt x="71438" y="89911"/>
                  <a:pt x="66098" y="95250"/>
                  <a:pt x="59531" y="95250"/>
                </a:cubicBezTo>
                <a:lnTo>
                  <a:pt x="11906" y="95250"/>
                </a:lnTo>
                <a:cubicBezTo>
                  <a:pt x="5339" y="95250"/>
                  <a:pt x="0" y="89911"/>
                  <a:pt x="0" y="83344"/>
                </a:cubicBezTo>
                <a:lnTo>
                  <a:pt x="0" y="41672"/>
                </a:lnTo>
                <a:cubicBezTo>
                  <a:pt x="0" y="35105"/>
                  <a:pt x="5339" y="29766"/>
                  <a:pt x="11906" y="29766"/>
                </a:cubicBezTo>
                <a:close/>
              </a:path>
            </a:pathLst>
          </a:custGeom>
          <a:solidFill>
            <a:srgbClr val="B45309">
              <a:alpha val="7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103813" y="2222500"/>
            <a:ext cx="92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Immutable source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76250" y="2444750"/>
            <a:ext cx="555625" cy="190500"/>
          </a:xfrm>
          <a:custGeom>
            <a:avLst/>
            <a:gdLst/>
            <a:ahLst/>
            <a:cxnLst/>
            <a:rect l="l" t="t" r="r" b="b"/>
            <a:pathLst>
              <a:path w="555625" h="190500">
                <a:moveTo>
                  <a:pt x="31751" y="0"/>
                </a:moveTo>
                <a:lnTo>
                  <a:pt x="523874" y="0"/>
                </a:lnTo>
                <a:cubicBezTo>
                  <a:pt x="541410" y="0"/>
                  <a:pt x="555625" y="14215"/>
                  <a:pt x="555625" y="31751"/>
                </a:cubicBezTo>
                <a:lnTo>
                  <a:pt x="555625" y="158749"/>
                </a:lnTo>
                <a:cubicBezTo>
                  <a:pt x="555625" y="176285"/>
                  <a:pt x="541410" y="190500"/>
                  <a:pt x="52387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B45309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476250" y="2444750"/>
            <a:ext cx="60325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B4530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Delta Lake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94466" y="2444750"/>
            <a:ext cx="682625" cy="190500"/>
          </a:xfrm>
          <a:custGeom>
            <a:avLst/>
            <a:gdLst/>
            <a:ahLst/>
            <a:cxnLst/>
            <a:rect l="l" t="t" r="r" b="b"/>
            <a:pathLst>
              <a:path w="682625" h="190500">
                <a:moveTo>
                  <a:pt x="31751" y="0"/>
                </a:moveTo>
                <a:lnTo>
                  <a:pt x="650874" y="0"/>
                </a:lnTo>
                <a:cubicBezTo>
                  <a:pt x="668410" y="0"/>
                  <a:pt x="682625" y="14215"/>
                  <a:pt x="682625" y="31751"/>
                </a:cubicBezTo>
                <a:lnTo>
                  <a:pt x="682625" y="158749"/>
                </a:lnTo>
                <a:cubicBezTo>
                  <a:pt x="682625" y="176285"/>
                  <a:pt x="668410" y="190500"/>
                  <a:pt x="65087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B45309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94466" y="2444750"/>
            <a:ext cx="73025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B4530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Unity Catalog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33375" y="3125720"/>
            <a:ext cx="9096375" cy="1571625"/>
          </a:xfrm>
          <a:custGeom>
            <a:avLst/>
            <a:gdLst/>
            <a:ahLst/>
            <a:cxnLst/>
            <a:rect l="l" t="t" r="r" b="b"/>
            <a:pathLst>
              <a:path w="9096375" h="1571625">
                <a:moveTo>
                  <a:pt x="0" y="0"/>
                </a:moveTo>
                <a:lnTo>
                  <a:pt x="9032881" y="0"/>
                </a:lnTo>
                <a:cubicBezTo>
                  <a:pt x="9067948" y="0"/>
                  <a:pt x="9096375" y="28427"/>
                  <a:pt x="9096375" y="63494"/>
                </a:cubicBezTo>
                <a:lnTo>
                  <a:pt x="9096375" y="1508131"/>
                </a:lnTo>
                <a:cubicBezTo>
                  <a:pt x="9096375" y="1543198"/>
                  <a:pt x="9067948" y="1571625"/>
                  <a:pt x="9032881" y="1571625"/>
                </a:cubicBez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solidFill>
            <a:srgbClr val="1E293B">
              <a:alpha val="5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333375" y="3125720"/>
            <a:ext cx="31750" cy="1571625"/>
          </a:xfrm>
          <a:custGeom>
            <a:avLst/>
            <a:gdLst/>
            <a:ahLst/>
            <a:cxnLst/>
            <a:rect l="l" t="t" r="r" b="b"/>
            <a:pathLst>
              <a:path w="31750" h="1571625">
                <a:moveTo>
                  <a:pt x="0" y="0"/>
                </a:moveTo>
                <a:lnTo>
                  <a:pt x="31750" y="0"/>
                </a:lnTo>
                <a:lnTo>
                  <a:pt x="317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26" name="Shape 24"/>
          <p:cNvSpPr/>
          <p:nvPr/>
        </p:nvSpPr>
        <p:spPr>
          <a:xfrm>
            <a:off x="476250" y="326859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64748B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574477" y="3355908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62592" y="35719"/>
                </a:moveTo>
                <a:lnTo>
                  <a:pt x="38984" y="-3600"/>
                </a:lnTo>
                <a:cubicBezTo>
                  <a:pt x="37170" y="-6614"/>
                  <a:pt x="33375" y="-7702"/>
                  <a:pt x="30249" y="-6139"/>
                </a:cubicBezTo>
                <a:lnTo>
                  <a:pt x="6083" y="5944"/>
                </a:lnTo>
                <a:cubicBezTo>
                  <a:pt x="2763" y="7590"/>
                  <a:pt x="1423" y="11609"/>
                  <a:pt x="3070" y="14929"/>
                </a:cubicBezTo>
                <a:lnTo>
                  <a:pt x="22492" y="53746"/>
                </a:lnTo>
                <a:cubicBezTo>
                  <a:pt x="14092" y="63205"/>
                  <a:pt x="9013" y="75651"/>
                  <a:pt x="9013" y="89297"/>
                </a:cubicBezTo>
                <a:cubicBezTo>
                  <a:pt x="9013" y="118876"/>
                  <a:pt x="33012" y="142875"/>
                  <a:pt x="62592" y="142875"/>
                </a:cubicBezTo>
                <a:cubicBezTo>
                  <a:pt x="92171" y="142875"/>
                  <a:pt x="116170" y="118876"/>
                  <a:pt x="116170" y="89297"/>
                </a:cubicBezTo>
                <a:cubicBezTo>
                  <a:pt x="116170" y="75651"/>
                  <a:pt x="111063" y="63205"/>
                  <a:pt x="102691" y="53746"/>
                </a:cubicBezTo>
                <a:lnTo>
                  <a:pt x="122113" y="14929"/>
                </a:lnTo>
                <a:cubicBezTo>
                  <a:pt x="123760" y="11609"/>
                  <a:pt x="122420" y="7590"/>
                  <a:pt x="119128" y="5944"/>
                </a:cubicBezTo>
                <a:lnTo>
                  <a:pt x="94934" y="-6167"/>
                </a:lnTo>
                <a:cubicBezTo>
                  <a:pt x="91808" y="-7730"/>
                  <a:pt x="87985" y="-6614"/>
                  <a:pt x="86199" y="-3628"/>
                </a:cubicBezTo>
                <a:lnTo>
                  <a:pt x="62592" y="35719"/>
                </a:lnTo>
                <a:close/>
                <a:moveTo>
                  <a:pt x="71186" y="75484"/>
                </a:moveTo>
                <a:cubicBezTo>
                  <a:pt x="71577" y="76265"/>
                  <a:pt x="72303" y="76795"/>
                  <a:pt x="73140" y="76907"/>
                </a:cubicBezTo>
                <a:lnTo>
                  <a:pt x="87120" y="78944"/>
                </a:lnTo>
                <a:cubicBezTo>
                  <a:pt x="89269" y="79251"/>
                  <a:pt x="90106" y="81874"/>
                  <a:pt x="88571" y="83409"/>
                </a:cubicBezTo>
                <a:lnTo>
                  <a:pt x="78442" y="93287"/>
                </a:lnTo>
                <a:cubicBezTo>
                  <a:pt x="77828" y="93901"/>
                  <a:pt x="77549" y="94738"/>
                  <a:pt x="77688" y="95603"/>
                </a:cubicBezTo>
                <a:lnTo>
                  <a:pt x="80088" y="109528"/>
                </a:lnTo>
                <a:cubicBezTo>
                  <a:pt x="80451" y="111649"/>
                  <a:pt x="78218" y="113295"/>
                  <a:pt x="76293" y="112291"/>
                </a:cubicBezTo>
                <a:lnTo>
                  <a:pt x="63791" y="105705"/>
                </a:lnTo>
                <a:cubicBezTo>
                  <a:pt x="63038" y="105315"/>
                  <a:pt x="62117" y="105315"/>
                  <a:pt x="61364" y="105705"/>
                </a:cubicBezTo>
                <a:lnTo>
                  <a:pt x="48862" y="112291"/>
                </a:lnTo>
                <a:cubicBezTo>
                  <a:pt x="46937" y="113295"/>
                  <a:pt x="44704" y="111677"/>
                  <a:pt x="45067" y="109528"/>
                </a:cubicBezTo>
                <a:lnTo>
                  <a:pt x="47467" y="95603"/>
                </a:lnTo>
                <a:cubicBezTo>
                  <a:pt x="47606" y="94766"/>
                  <a:pt x="47327" y="93901"/>
                  <a:pt x="46713" y="93287"/>
                </a:cubicBezTo>
                <a:lnTo>
                  <a:pt x="36584" y="83409"/>
                </a:lnTo>
                <a:cubicBezTo>
                  <a:pt x="35021" y="81902"/>
                  <a:pt x="35886" y="79279"/>
                  <a:pt x="38035" y="78944"/>
                </a:cubicBezTo>
                <a:lnTo>
                  <a:pt x="52015" y="76907"/>
                </a:lnTo>
                <a:cubicBezTo>
                  <a:pt x="52853" y="76795"/>
                  <a:pt x="53606" y="76237"/>
                  <a:pt x="53969" y="75484"/>
                </a:cubicBezTo>
                <a:lnTo>
                  <a:pt x="60220" y="62815"/>
                </a:lnTo>
                <a:cubicBezTo>
                  <a:pt x="61168" y="60861"/>
                  <a:pt x="63931" y="60861"/>
                  <a:pt x="64908" y="62815"/>
                </a:cubicBezTo>
                <a:lnTo>
                  <a:pt x="71158" y="75484"/>
                </a:ln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28" name="Text 26"/>
          <p:cNvSpPr/>
          <p:nvPr/>
        </p:nvSpPr>
        <p:spPr>
          <a:xfrm>
            <a:off x="889000" y="3252720"/>
            <a:ext cx="1166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Silver Layer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89000" y="3474970"/>
            <a:ext cx="1143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Cleaning &amp; Validation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88156" y="369722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cubicBezTo>
                  <a:pt x="73910" y="95250"/>
                  <a:pt x="95250" y="73910"/>
                  <a:pt x="95250" y="47625"/>
                </a:cubicBezTo>
                <a:cubicBezTo>
                  <a:pt x="95250" y="21340"/>
                  <a:pt x="73910" y="0"/>
                  <a:pt x="47625" y="0"/>
                </a:cubicBezTo>
                <a:cubicBezTo>
                  <a:pt x="21340" y="0"/>
                  <a:pt x="0" y="21340"/>
                  <a:pt x="0" y="47625"/>
                </a:cubicBezTo>
                <a:cubicBezTo>
                  <a:pt x="0" y="73910"/>
                  <a:pt x="21340" y="95250"/>
                  <a:pt x="47625" y="95250"/>
                </a:cubicBezTo>
                <a:close/>
                <a:moveTo>
                  <a:pt x="63326" y="39570"/>
                </a:moveTo>
                <a:lnTo>
                  <a:pt x="48444" y="63382"/>
                </a:lnTo>
                <a:cubicBezTo>
                  <a:pt x="47662" y="64629"/>
                  <a:pt x="46323" y="65410"/>
                  <a:pt x="44853" y="65484"/>
                </a:cubicBezTo>
                <a:cubicBezTo>
                  <a:pt x="43383" y="65559"/>
                  <a:pt x="41970" y="64889"/>
                  <a:pt x="41095" y="63698"/>
                </a:cubicBezTo>
                <a:lnTo>
                  <a:pt x="32165" y="51792"/>
                </a:lnTo>
                <a:cubicBezTo>
                  <a:pt x="30677" y="49820"/>
                  <a:pt x="31086" y="47030"/>
                  <a:pt x="33058" y="45541"/>
                </a:cubicBezTo>
                <a:cubicBezTo>
                  <a:pt x="35030" y="44053"/>
                  <a:pt x="37821" y="44462"/>
                  <a:pt x="39309" y="46434"/>
                </a:cubicBezTo>
                <a:lnTo>
                  <a:pt x="44332" y="53132"/>
                </a:lnTo>
                <a:lnTo>
                  <a:pt x="55755" y="34844"/>
                </a:lnTo>
                <a:cubicBezTo>
                  <a:pt x="57057" y="32761"/>
                  <a:pt x="59810" y="32110"/>
                  <a:pt x="61913" y="33431"/>
                </a:cubicBezTo>
                <a:cubicBezTo>
                  <a:pt x="64015" y="34751"/>
                  <a:pt x="64647" y="37486"/>
                  <a:pt x="63326" y="39588"/>
                </a:cubicBezTo>
                <a:close/>
              </a:path>
            </a:pathLst>
          </a:custGeom>
          <a:solidFill>
            <a:srgbClr val="64748B">
              <a:alpha val="7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58813" y="3665470"/>
            <a:ext cx="103981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Quality rules applied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939109" y="369722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35719" y="23812"/>
                </a:moveTo>
                <a:cubicBezTo>
                  <a:pt x="35719" y="13956"/>
                  <a:pt x="27716" y="5953"/>
                  <a:pt x="17859" y="5953"/>
                </a:cubicBezTo>
                <a:cubicBezTo>
                  <a:pt x="8003" y="5953"/>
                  <a:pt x="0" y="13956"/>
                  <a:pt x="0" y="23812"/>
                </a:cubicBezTo>
                <a:cubicBezTo>
                  <a:pt x="0" y="33669"/>
                  <a:pt x="8003" y="41672"/>
                  <a:pt x="17859" y="41672"/>
                </a:cubicBezTo>
                <a:cubicBezTo>
                  <a:pt x="27716" y="41672"/>
                  <a:pt x="35719" y="33669"/>
                  <a:pt x="35719" y="23813"/>
                </a:cubicBezTo>
                <a:close/>
                <a:moveTo>
                  <a:pt x="83344" y="71438"/>
                </a:moveTo>
                <a:cubicBezTo>
                  <a:pt x="83344" y="61581"/>
                  <a:pt x="75341" y="53578"/>
                  <a:pt x="65484" y="53578"/>
                </a:cubicBezTo>
                <a:cubicBezTo>
                  <a:pt x="55628" y="53578"/>
                  <a:pt x="47625" y="61581"/>
                  <a:pt x="47625" y="71438"/>
                </a:cubicBezTo>
                <a:cubicBezTo>
                  <a:pt x="47625" y="81294"/>
                  <a:pt x="55628" y="89297"/>
                  <a:pt x="65484" y="89297"/>
                </a:cubicBezTo>
                <a:cubicBezTo>
                  <a:pt x="75341" y="89297"/>
                  <a:pt x="83344" y="81294"/>
                  <a:pt x="83344" y="71438"/>
                </a:cubicBezTo>
                <a:close/>
                <a:moveTo>
                  <a:pt x="81595" y="16111"/>
                </a:moveTo>
                <a:cubicBezTo>
                  <a:pt x="83920" y="13785"/>
                  <a:pt x="83920" y="10009"/>
                  <a:pt x="81595" y="7683"/>
                </a:cubicBezTo>
                <a:cubicBezTo>
                  <a:pt x="79270" y="5358"/>
                  <a:pt x="75493" y="5358"/>
                  <a:pt x="73168" y="7683"/>
                </a:cubicBezTo>
                <a:lnTo>
                  <a:pt x="1730" y="79121"/>
                </a:lnTo>
                <a:cubicBezTo>
                  <a:pt x="-595" y="81446"/>
                  <a:pt x="-595" y="85223"/>
                  <a:pt x="1730" y="87548"/>
                </a:cubicBezTo>
                <a:cubicBezTo>
                  <a:pt x="4056" y="89874"/>
                  <a:pt x="7832" y="89874"/>
                  <a:pt x="10158" y="87548"/>
                </a:cubicBezTo>
                <a:lnTo>
                  <a:pt x="81595" y="16111"/>
                </a:lnTo>
                <a:close/>
              </a:path>
            </a:pathLst>
          </a:custGeom>
          <a:solidFill>
            <a:srgbClr val="64748B">
              <a:alpha val="7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5103813" y="3665470"/>
            <a:ext cx="952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97% data retention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00063" y="3919470"/>
            <a:ext cx="71438" cy="95250"/>
          </a:xfrm>
          <a:custGeom>
            <a:avLst/>
            <a:gdLst/>
            <a:ahLst/>
            <a:cxnLst/>
            <a:rect l="l" t="t" r="r" b="b"/>
            <a:pathLst>
              <a:path w="71438" h="95250">
                <a:moveTo>
                  <a:pt x="0" y="11906"/>
                </a:moveTo>
                <a:cubicBezTo>
                  <a:pt x="0" y="5339"/>
                  <a:pt x="5339" y="0"/>
                  <a:pt x="11906" y="0"/>
                </a:cubicBezTo>
                <a:lnTo>
                  <a:pt x="39719" y="0"/>
                </a:lnTo>
                <a:cubicBezTo>
                  <a:pt x="42881" y="0"/>
                  <a:pt x="45913" y="1246"/>
                  <a:pt x="48146" y="3479"/>
                </a:cubicBezTo>
                <a:lnTo>
                  <a:pt x="67959" y="23310"/>
                </a:lnTo>
                <a:cubicBezTo>
                  <a:pt x="70191" y="25543"/>
                  <a:pt x="71438" y="28575"/>
                  <a:pt x="71438" y="31738"/>
                </a:cubicBezTo>
                <a:lnTo>
                  <a:pt x="71438" y="83344"/>
                </a:lnTo>
                <a:cubicBezTo>
                  <a:pt x="71438" y="89911"/>
                  <a:pt x="66098" y="95250"/>
                  <a:pt x="59531" y="95250"/>
                </a:cubicBezTo>
                <a:lnTo>
                  <a:pt x="11906" y="95250"/>
                </a:lnTo>
                <a:cubicBezTo>
                  <a:pt x="5339" y="95250"/>
                  <a:pt x="0" y="89911"/>
                  <a:pt x="0" y="83344"/>
                </a:cubicBezTo>
                <a:lnTo>
                  <a:pt x="0" y="11906"/>
                </a:lnTo>
                <a:close/>
                <a:moveTo>
                  <a:pt x="38695" y="10883"/>
                </a:moveTo>
                <a:lnTo>
                  <a:pt x="38695" y="28277"/>
                </a:lnTo>
                <a:cubicBezTo>
                  <a:pt x="38695" y="30752"/>
                  <a:pt x="40686" y="32742"/>
                  <a:pt x="43160" y="32742"/>
                </a:cubicBezTo>
                <a:lnTo>
                  <a:pt x="60554" y="32742"/>
                </a:lnTo>
                <a:lnTo>
                  <a:pt x="38695" y="10883"/>
                </a:lnTo>
                <a:close/>
                <a:moveTo>
                  <a:pt x="22324" y="47625"/>
                </a:moveTo>
                <a:cubicBezTo>
                  <a:pt x="19850" y="47625"/>
                  <a:pt x="17859" y="49616"/>
                  <a:pt x="17859" y="52090"/>
                </a:cubicBezTo>
                <a:cubicBezTo>
                  <a:pt x="17859" y="54564"/>
                  <a:pt x="19850" y="56555"/>
                  <a:pt x="22324" y="56555"/>
                </a:cubicBezTo>
                <a:lnTo>
                  <a:pt x="49113" y="56555"/>
                </a:lnTo>
                <a:cubicBezTo>
                  <a:pt x="51588" y="56555"/>
                  <a:pt x="53578" y="54564"/>
                  <a:pt x="53578" y="52090"/>
                </a:cubicBezTo>
                <a:cubicBezTo>
                  <a:pt x="53578" y="49616"/>
                  <a:pt x="51588" y="47625"/>
                  <a:pt x="49113" y="47625"/>
                </a:cubicBezTo>
                <a:lnTo>
                  <a:pt x="22324" y="47625"/>
                </a:lnTo>
                <a:close/>
                <a:moveTo>
                  <a:pt x="22324" y="65484"/>
                </a:moveTo>
                <a:cubicBezTo>
                  <a:pt x="19850" y="65484"/>
                  <a:pt x="17859" y="67475"/>
                  <a:pt x="17859" y="69949"/>
                </a:cubicBezTo>
                <a:cubicBezTo>
                  <a:pt x="17859" y="72423"/>
                  <a:pt x="19850" y="74414"/>
                  <a:pt x="22324" y="74414"/>
                </a:cubicBezTo>
                <a:lnTo>
                  <a:pt x="49113" y="74414"/>
                </a:lnTo>
                <a:cubicBezTo>
                  <a:pt x="51588" y="74414"/>
                  <a:pt x="53578" y="72423"/>
                  <a:pt x="53578" y="69949"/>
                </a:cubicBezTo>
                <a:cubicBezTo>
                  <a:pt x="53578" y="67475"/>
                  <a:pt x="51588" y="65484"/>
                  <a:pt x="49113" y="65484"/>
                </a:cubicBezTo>
                <a:lnTo>
                  <a:pt x="22324" y="65484"/>
                </a:lnTo>
                <a:close/>
              </a:path>
            </a:pathLst>
          </a:custGeom>
          <a:solidFill>
            <a:srgbClr val="64748B">
              <a:alpha val="7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58813" y="3887720"/>
            <a:ext cx="1079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Standardized formats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927203" y="3919470"/>
            <a:ext cx="107156" cy="95250"/>
          </a:xfrm>
          <a:custGeom>
            <a:avLst/>
            <a:gdLst/>
            <a:ahLst/>
            <a:cxnLst/>
            <a:rect l="l" t="t" r="r" b="b"/>
            <a:pathLst>
              <a:path w="107156" h="95250">
                <a:moveTo>
                  <a:pt x="33207" y="77391"/>
                </a:moveTo>
                <a:lnTo>
                  <a:pt x="56090" y="77391"/>
                </a:lnTo>
                <a:lnTo>
                  <a:pt x="68238" y="65243"/>
                </a:lnTo>
                <a:lnTo>
                  <a:pt x="35961" y="32965"/>
                </a:lnTo>
                <a:lnTo>
                  <a:pt x="12390" y="56536"/>
                </a:lnTo>
                <a:lnTo>
                  <a:pt x="33226" y="77372"/>
                </a:lnTo>
                <a:close/>
                <a:moveTo>
                  <a:pt x="41672" y="89297"/>
                </a:moveTo>
                <a:lnTo>
                  <a:pt x="33207" y="89297"/>
                </a:lnTo>
                <a:cubicBezTo>
                  <a:pt x="30045" y="89297"/>
                  <a:pt x="27012" y="88050"/>
                  <a:pt x="24780" y="85818"/>
                </a:cubicBezTo>
                <a:lnTo>
                  <a:pt x="3163" y="64182"/>
                </a:lnTo>
                <a:cubicBezTo>
                  <a:pt x="1135" y="62154"/>
                  <a:pt x="0" y="59420"/>
                  <a:pt x="0" y="56555"/>
                </a:cubicBezTo>
                <a:cubicBezTo>
                  <a:pt x="0" y="53690"/>
                  <a:pt x="1135" y="50955"/>
                  <a:pt x="3163" y="48927"/>
                </a:cubicBezTo>
                <a:lnTo>
                  <a:pt x="48927" y="3163"/>
                </a:lnTo>
                <a:cubicBezTo>
                  <a:pt x="50955" y="1135"/>
                  <a:pt x="53690" y="0"/>
                  <a:pt x="56555" y="0"/>
                </a:cubicBezTo>
                <a:cubicBezTo>
                  <a:pt x="59420" y="0"/>
                  <a:pt x="62154" y="1135"/>
                  <a:pt x="64182" y="3163"/>
                </a:cubicBezTo>
                <a:lnTo>
                  <a:pt x="98041" y="37021"/>
                </a:lnTo>
                <a:cubicBezTo>
                  <a:pt x="100068" y="39049"/>
                  <a:pt x="101203" y="41783"/>
                  <a:pt x="101203" y="44648"/>
                </a:cubicBezTo>
                <a:cubicBezTo>
                  <a:pt x="101203" y="47513"/>
                  <a:pt x="100068" y="50248"/>
                  <a:pt x="98041" y="52276"/>
                </a:cubicBezTo>
                <a:lnTo>
                  <a:pt x="72926" y="77391"/>
                </a:lnTo>
                <a:lnTo>
                  <a:pt x="95250" y="77391"/>
                </a:lnTo>
                <a:cubicBezTo>
                  <a:pt x="98543" y="77391"/>
                  <a:pt x="101203" y="80051"/>
                  <a:pt x="101203" y="83344"/>
                </a:cubicBezTo>
                <a:cubicBezTo>
                  <a:pt x="101203" y="86637"/>
                  <a:pt x="98543" y="89297"/>
                  <a:pt x="95250" y="89297"/>
                </a:cubicBezTo>
                <a:lnTo>
                  <a:pt x="41672" y="89297"/>
                </a:lnTo>
                <a:close/>
              </a:path>
            </a:pathLst>
          </a:custGeom>
          <a:solidFill>
            <a:srgbClr val="64748B">
              <a:alpha val="7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5103813" y="3887720"/>
            <a:ext cx="682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Null handling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76250" y="4109970"/>
            <a:ext cx="460375" cy="190500"/>
          </a:xfrm>
          <a:custGeom>
            <a:avLst/>
            <a:gdLst/>
            <a:ahLst/>
            <a:cxnLst/>
            <a:rect l="l" t="t" r="r" b="b"/>
            <a:pathLst>
              <a:path w="460375" h="190500">
                <a:moveTo>
                  <a:pt x="31751" y="0"/>
                </a:moveTo>
                <a:lnTo>
                  <a:pt x="428624" y="0"/>
                </a:lnTo>
                <a:cubicBezTo>
                  <a:pt x="446160" y="0"/>
                  <a:pt x="460375" y="14215"/>
                  <a:pt x="460375" y="31751"/>
                </a:cubicBezTo>
                <a:lnTo>
                  <a:pt x="460375" y="158749"/>
                </a:lnTo>
                <a:cubicBezTo>
                  <a:pt x="460375" y="176285"/>
                  <a:pt x="446160" y="190500"/>
                  <a:pt x="42862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64748B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476250" y="4109970"/>
            <a:ext cx="50800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PySpark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00456" y="4109970"/>
            <a:ext cx="555625" cy="190500"/>
          </a:xfrm>
          <a:custGeom>
            <a:avLst/>
            <a:gdLst/>
            <a:ahLst/>
            <a:cxnLst/>
            <a:rect l="l" t="t" r="r" b="b"/>
            <a:pathLst>
              <a:path w="555625" h="190500">
                <a:moveTo>
                  <a:pt x="31751" y="0"/>
                </a:moveTo>
                <a:lnTo>
                  <a:pt x="523874" y="0"/>
                </a:lnTo>
                <a:cubicBezTo>
                  <a:pt x="541410" y="0"/>
                  <a:pt x="555625" y="14215"/>
                  <a:pt x="555625" y="31751"/>
                </a:cubicBezTo>
                <a:lnTo>
                  <a:pt x="555625" y="158749"/>
                </a:lnTo>
                <a:cubicBezTo>
                  <a:pt x="555625" y="176285"/>
                  <a:pt x="541410" y="190500"/>
                  <a:pt x="52387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64748B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00456" y="4109970"/>
            <a:ext cx="60325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Delta Lake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33375" y="4791025"/>
            <a:ext cx="9096375" cy="1571625"/>
          </a:xfrm>
          <a:custGeom>
            <a:avLst/>
            <a:gdLst/>
            <a:ahLst/>
            <a:cxnLst/>
            <a:rect l="l" t="t" r="r" b="b"/>
            <a:pathLst>
              <a:path w="9096375" h="1571625">
                <a:moveTo>
                  <a:pt x="0" y="0"/>
                </a:moveTo>
                <a:lnTo>
                  <a:pt x="9032881" y="0"/>
                </a:lnTo>
                <a:cubicBezTo>
                  <a:pt x="9067948" y="0"/>
                  <a:pt x="9096375" y="28427"/>
                  <a:pt x="9096375" y="63494"/>
                </a:cubicBezTo>
                <a:lnTo>
                  <a:pt x="9096375" y="1508131"/>
                </a:lnTo>
                <a:cubicBezTo>
                  <a:pt x="9096375" y="1543198"/>
                  <a:pt x="9067948" y="1571625"/>
                  <a:pt x="9032881" y="1571625"/>
                </a:cubicBez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solidFill>
            <a:srgbClr val="1E293B">
              <a:alpha val="5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333375" y="4791025"/>
            <a:ext cx="31750" cy="1571625"/>
          </a:xfrm>
          <a:custGeom>
            <a:avLst/>
            <a:gdLst/>
            <a:ahLst/>
            <a:cxnLst/>
            <a:rect l="l" t="t" r="r" b="b"/>
            <a:pathLst>
              <a:path w="31750" h="1571625">
                <a:moveTo>
                  <a:pt x="0" y="0"/>
                </a:moveTo>
                <a:lnTo>
                  <a:pt x="31750" y="0"/>
                </a:lnTo>
                <a:lnTo>
                  <a:pt x="317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4" name="Shape 42"/>
          <p:cNvSpPr/>
          <p:nvPr/>
        </p:nvSpPr>
        <p:spPr>
          <a:xfrm>
            <a:off x="476250" y="49339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574477" y="5021213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62592" y="35719"/>
                </a:moveTo>
                <a:lnTo>
                  <a:pt x="38984" y="-3600"/>
                </a:lnTo>
                <a:cubicBezTo>
                  <a:pt x="37170" y="-6614"/>
                  <a:pt x="33375" y="-7702"/>
                  <a:pt x="30249" y="-6139"/>
                </a:cubicBezTo>
                <a:lnTo>
                  <a:pt x="6083" y="5944"/>
                </a:lnTo>
                <a:cubicBezTo>
                  <a:pt x="2763" y="7590"/>
                  <a:pt x="1423" y="11609"/>
                  <a:pt x="3070" y="14929"/>
                </a:cubicBezTo>
                <a:lnTo>
                  <a:pt x="22492" y="53746"/>
                </a:lnTo>
                <a:cubicBezTo>
                  <a:pt x="14092" y="63205"/>
                  <a:pt x="9013" y="75651"/>
                  <a:pt x="9013" y="89297"/>
                </a:cubicBezTo>
                <a:cubicBezTo>
                  <a:pt x="9013" y="118876"/>
                  <a:pt x="33012" y="142875"/>
                  <a:pt x="62592" y="142875"/>
                </a:cubicBezTo>
                <a:cubicBezTo>
                  <a:pt x="92171" y="142875"/>
                  <a:pt x="116170" y="118876"/>
                  <a:pt x="116170" y="89297"/>
                </a:cubicBezTo>
                <a:cubicBezTo>
                  <a:pt x="116170" y="75651"/>
                  <a:pt x="111063" y="63205"/>
                  <a:pt x="102691" y="53746"/>
                </a:cubicBezTo>
                <a:lnTo>
                  <a:pt x="122113" y="14929"/>
                </a:lnTo>
                <a:cubicBezTo>
                  <a:pt x="123760" y="11609"/>
                  <a:pt x="122420" y="7590"/>
                  <a:pt x="119128" y="5944"/>
                </a:cubicBezTo>
                <a:lnTo>
                  <a:pt x="94934" y="-6167"/>
                </a:lnTo>
                <a:cubicBezTo>
                  <a:pt x="91808" y="-7730"/>
                  <a:pt x="87985" y="-6614"/>
                  <a:pt x="86199" y="-3628"/>
                </a:cubicBezTo>
                <a:lnTo>
                  <a:pt x="62592" y="35719"/>
                </a:lnTo>
                <a:close/>
                <a:moveTo>
                  <a:pt x="71186" y="75484"/>
                </a:moveTo>
                <a:cubicBezTo>
                  <a:pt x="71577" y="76265"/>
                  <a:pt x="72303" y="76795"/>
                  <a:pt x="73140" y="76907"/>
                </a:cubicBezTo>
                <a:lnTo>
                  <a:pt x="87120" y="78944"/>
                </a:lnTo>
                <a:cubicBezTo>
                  <a:pt x="89269" y="79251"/>
                  <a:pt x="90106" y="81874"/>
                  <a:pt x="88571" y="83409"/>
                </a:cubicBezTo>
                <a:lnTo>
                  <a:pt x="78442" y="93287"/>
                </a:lnTo>
                <a:cubicBezTo>
                  <a:pt x="77828" y="93901"/>
                  <a:pt x="77549" y="94738"/>
                  <a:pt x="77688" y="95603"/>
                </a:cubicBezTo>
                <a:lnTo>
                  <a:pt x="80088" y="109528"/>
                </a:lnTo>
                <a:cubicBezTo>
                  <a:pt x="80451" y="111649"/>
                  <a:pt x="78218" y="113295"/>
                  <a:pt x="76293" y="112291"/>
                </a:cubicBezTo>
                <a:lnTo>
                  <a:pt x="63791" y="105705"/>
                </a:lnTo>
                <a:cubicBezTo>
                  <a:pt x="63038" y="105315"/>
                  <a:pt x="62117" y="105315"/>
                  <a:pt x="61364" y="105705"/>
                </a:cubicBezTo>
                <a:lnTo>
                  <a:pt x="48862" y="112291"/>
                </a:lnTo>
                <a:cubicBezTo>
                  <a:pt x="46937" y="113295"/>
                  <a:pt x="44704" y="111677"/>
                  <a:pt x="45067" y="109528"/>
                </a:cubicBezTo>
                <a:lnTo>
                  <a:pt x="47467" y="95603"/>
                </a:lnTo>
                <a:cubicBezTo>
                  <a:pt x="47606" y="94766"/>
                  <a:pt x="47327" y="93901"/>
                  <a:pt x="46713" y="93287"/>
                </a:cubicBezTo>
                <a:lnTo>
                  <a:pt x="36584" y="83409"/>
                </a:lnTo>
                <a:cubicBezTo>
                  <a:pt x="35021" y="81902"/>
                  <a:pt x="35886" y="79279"/>
                  <a:pt x="38035" y="78944"/>
                </a:cubicBezTo>
                <a:lnTo>
                  <a:pt x="52015" y="76907"/>
                </a:lnTo>
                <a:cubicBezTo>
                  <a:pt x="52853" y="76795"/>
                  <a:pt x="53606" y="76237"/>
                  <a:pt x="53969" y="75484"/>
                </a:cubicBezTo>
                <a:lnTo>
                  <a:pt x="60220" y="62815"/>
                </a:lnTo>
                <a:cubicBezTo>
                  <a:pt x="61168" y="60861"/>
                  <a:pt x="63931" y="60861"/>
                  <a:pt x="64908" y="62815"/>
                </a:cubicBezTo>
                <a:lnTo>
                  <a:pt x="71158" y="75484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6" name="Text 44"/>
          <p:cNvSpPr/>
          <p:nvPr/>
        </p:nvSpPr>
        <p:spPr>
          <a:xfrm>
            <a:off x="889000" y="4918025"/>
            <a:ext cx="881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Gold Layer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89000" y="5140275"/>
            <a:ext cx="85725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76250" y="5362525"/>
            <a:ext cx="119063" cy="95250"/>
          </a:xfrm>
          <a:custGeom>
            <a:avLst/>
            <a:gdLst/>
            <a:ahLst/>
            <a:cxnLst/>
            <a:rect l="l" t="t" r="r" b="b"/>
            <a:pathLst>
              <a:path w="119063" h="95250">
                <a:moveTo>
                  <a:pt x="77372" y="39160"/>
                </a:moveTo>
                <a:cubicBezTo>
                  <a:pt x="79642" y="38546"/>
                  <a:pt x="82023" y="39625"/>
                  <a:pt x="83046" y="41728"/>
                </a:cubicBezTo>
                <a:lnTo>
                  <a:pt x="86506" y="48723"/>
                </a:lnTo>
                <a:cubicBezTo>
                  <a:pt x="88423" y="48983"/>
                  <a:pt x="90301" y="49504"/>
                  <a:pt x="92069" y="50229"/>
                </a:cubicBezTo>
                <a:lnTo>
                  <a:pt x="98580" y="45895"/>
                </a:lnTo>
                <a:cubicBezTo>
                  <a:pt x="100533" y="44593"/>
                  <a:pt x="103119" y="44853"/>
                  <a:pt x="104775" y="46509"/>
                </a:cubicBezTo>
                <a:lnTo>
                  <a:pt x="108347" y="50081"/>
                </a:lnTo>
                <a:cubicBezTo>
                  <a:pt x="110003" y="51736"/>
                  <a:pt x="110263" y="54341"/>
                  <a:pt x="108961" y="56276"/>
                </a:cubicBezTo>
                <a:lnTo>
                  <a:pt x="104626" y="62768"/>
                </a:lnTo>
                <a:cubicBezTo>
                  <a:pt x="104980" y="63643"/>
                  <a:pt x="105296" y="64554"/>
                  <a:pt x="105556" y="65503"/>
                </a:cubicBezTo>
                <a:cubicBezTo>
                  <a:pt x="105817" y="66452"/>
                  <a:pt x="105984" y="67382"/>
                  <a:pt x="106114" y="68331"/>
                </a:cubicBezTo>
                <a:lnTo>
                  <a:pt x="113128" y="71791"/>
                </a:lnTo>
                <a:cubicBezTo>
                  <a:pt x="115230" y="72833"/>
                  <a:pt x="116309" y="75214"/>
                  <a:pt x="115695" y="77465"/>
                </a:cubicBezTo>
                <a:lnTo>
                  <a:pt x="114393" y="82339"/>
                </a:lnTo>
                <a:cubicBezTo>
                  <a:pt x="113779" y="84590"/>
                  <a:pt x="111677" y="86116"/>
                  <a:pt x="109333" y="85967"/>
                </a:cubicBezTo>
                <a:lnTo>
                  <a:pt x="101519" y="85465"/>
                </a:lnTo>
                <a:cubicBezTo>
                  <a:pt x="100347" y="86971"/>
                  <a:pt x="98989" y="88367"/>
                  <a:pt x="97445" y="89557"/>
                </a:cubicBezTo>
                <a:lnTo>
                  <a:pt x="97948" y="97352"/>
                </a:lnTo>
                <a:cubicBezTo>
                  <a:pt x="98096" y="99696"/>
                  <a:pt x="96571" y="101817"/>
                  <a:pt x="94320" y="102412"/>
                </a:cubicBezTo>
                <a:lnTo>
                  <a:pt x="89446" y="103715"/>
                </a:lnTo>
                <a:cubicBezTo>
                  <a:pt x="87176" y="104329"/>
                  <a:pt x="84813" y="103250"/>
                  <a:pt x="83772" y="101147"/>
                </a:cubicBezTo>
                <a:lnTo>
                  <a:pt x="80311" y="94152"/>
                </a:lnTo>
                <a:cubicBezTo>
                  <a:pt x="78395" y="93892"/>
                  <a:pt x="76516" y="93371"/>
                  <a:pt x="74749" y="92646"/>
                </a:cubicBezTo>
                <a:lnTo>
                  <a:pt x="68238" y="96980"/>
                </a:lnTo>
                <a:cubicBezTo>
                  <a:pt x="66284" y="98282"/>
                  <a:pt x="63698" y="98022"/>
                  <a:pt x="62043" y="96366"/>
                </a:cubicBezTo>
                <a:lnTo>
                  <a:pt x="58471" y="92794"/>
                </a:lnTo>
                <a:cubicBezTo>
                  <a:pt x="56815" y="91139"/>
                  <a:pt x="56555" y="88553"/>
                  <a:pt x="57857" y="86599"/>
                </a:cubicBezTo>
                <a:lnTo>
                  <a:pt x="62192" y="80088"/>
                </a:lnTo>
                <a:cubicBezTo>
                  <a:pt x="61838" y="79214"/>
                  <a:pt x="61522" y="78302"/>
                  <a:pt x="61261" y="77353"/>
                </a:cubicBezTo>
                <a:cubicBezTo>
                  <a:pt x="61001" y="76405"/>
                  <a:pt x="60833" y="75456"/>
                  <a:pt x="60703" y="74526"/>
                </a:cubicBezTo>
                <a:lnTo>
                  <a:pt x="53690" y="71065"/>
                </a:lnTo>
                <a:cubicBezTo>
                  <a:pt x="51588" y="70024"/>
                  <a:pt x="50527" y="67642"/>
                  <a:pt x="51122" y="65391"/>
                </a:cubicBezTo>
                <a:lnTo>
                  <a:pt x="52425" y="60517"/>
                </a:lnTo>
                <a:cubicBezTo>
                  <a:pt x="53039" y="58266"/>
                  <a:pt x="55141" y="56741"/>
                  <a:pt x="57485" y="56890"/>
                </a:cubicBezTo>
                <a:lnTo>
                  <a:pt x="65280" y="57392"/>
                </a:lnTo>
                <a:cubicBezTo>
                  <a:pt x="66452" y="55885"/>
                  <a:pt x="67810" y="54490"/>
                  <a:pt x="69354" y="53299"/>
                </a:cubicBezTo>
                <a:lnTo>
                  <a:pt x="68852" y="45523"/>
                </a:lnTo>
                <a:cubicBezTo>
                  <a:pt x="68703" y="43179"/>
                  <a:pt x="70228" y="41058"/>
                  <a:pt x="72479" y="40463"/>
                </a:cubicBezTo>
                <a:lnTo>
                  <a:pt x="77353" y="39160"/>
                </a:lnTo>
                <a:close/>
                <a:moveTo>
                  <a:pt x="83418" y="63252"/>
                </a:moveTo>
                <a:cubicBezTo>
                  <a:pt x="78900" y="63257"/>
                  <a:pt x="75237" y="66929"/>
                  <a:pt x="75242" y="71447"/>
                </a:cubicBezTo>
                <a:cubicBezTo>
                  <a:pt x="75247" y="75965"/>
                  <a:pt x="78919" y="79628"/>
                  <a:pt x="83437" y="79623"/>
                </a:cubicBezTo>
                <a:cubicBezTo>
                  <a:pt x="87954" y="79618"/>
                  <a:pt x="91618" y="75946"/>
                  <a:pt x="91613" y="71428"/>
                </a:cubicBezTo>
                <a:cubicBezTo>
                  <a:pt x="91608" y="66910"/>
                  <a:pt x="87936" y="63247"/>
                  <a:pt x="83418" y="63252"/>
                </a:cubicBezTo>
                <a:close/>
                <a:moveTo>
                  <a:pt x="41839" y="-8465"/>
                </a:moveTo>
                <a:lnTo>
                  <a:pt x="46713" y="-7162"/>
                </a:lnTo>
                <a:cubicBezTo>
                  <a:pt x="48964" y="-6548"/>
                  <a:pt x="50490" y="-4428"/>
                  <a:pt x="50341" y="-2102"/>
                </a:cubicBezTo>
                <a:lnTo>
                  <a:pt x="49839" y="5674"/>
                </a:lnTo>
                <a:cubicBezTo>
                  <a:pt x="51383" y="6865"/>
                  <a:pt x="52741" y="8241"/>
                  <a:pt x="53913" y="9767"/>
                </a:cubicBezTo>
                <a:lnTo>
                  <a:pt x="61726" y="9265"/>
                </a:lnTo>
                <a:cubicBezTo>
                  <a:pt x="64052" y="9116"/>
                  <a:pt x="66173" y="10641"/>
                  <a:pt x="66787" y="12892"/>
                </a:cubicBezTo>
                <a:lnTo>
                  <a:pt x="68089" y="17766"/>
                </a:lnTo>
                <a:cubicBezTo>
                  <a:pt x="68684" y="20017"/>
                  <a:pt x="67624" y="22399"/>
                  <a:pt x="65522" y="23440"/>
                </a:cubicBezTo>
                <a:lnTo>
                  <a:pt x="58508" y="26901"/>
                </a:lnTo>
                <a:cubicBezTo>
                  <a:pt x="58378" y="27849"/>
                  <a:pt x="58192" y="28798"/>
                  <a:pt x="57950" y="29728"/>
                </a:cubicBezTo>
                <a:cubicBezTo>
                  <a:pt x="57708" y="30659"/>
                  <a:pt x="57373" y="31589"/>
                  <a:pt x="57020" y="32463"/>
                </a:cubicBezTo>
                <a:lnTo>
                  <a:pt x="61354" y="38974"/>
                </a:lnTo>
                <a:cubicBezTo>
                  <a:pt x="62657" y="40928"/>
                  <a:pt x="62396" y="43514"/>
                  <a:pt x="60740" y="45169"/>
                </a:cubicBezTo>
                <a:lnTo>
                  <a:pt x="57169" y="48741"/>
                </a:lnTo>
                <a:cubicBezTo>
                  <a:pt x="55513" y="50397"/>
                  <a:pt x="52927" y="50657"/>
                  <a:pt x="50974" y="49355"/>
                </a:cubicBezTo>
                <a:lnTo>
                  <a:pt x="44462" y="45021"/>
                </a:lnTo>
                <a:cubicBezTo>
                  <a:pt x="42695" y="45746"/>
                  <a:pt x="40816" y="46267"/>
                  <a:pt x="38900" y="46527"/>
                </a:cubicBezTo>
                <a:lnTo>
                  <a:pt x="35440" y="53522"/>
                </a:lnTo>
                <a:cubicBezTo>
                  <a:pt x="34398" y="55625"/>
                  <a:pt x="32017" y="56685"/>
                  <a:pt x="29766" y="56090"/>
                </a:cubicBezTo>
                <a:lnTo>
                  <a:pt x="24892" y="54787"/>
                </a:lnTo>
                <a:cubicBezTo>
                  <a:pt x="22622" y="54173"/>
                  <a:pt x="21115" y="52053"/>
                  <a:pt x="21264" y="49727"/>
                </a:cubicBezTo>
                <a:lnTo>
                  <a:pt x="21766" y="41932"/>
                </a:lnTo>
                <a:cubicBezTo>
                  <a:pt x="20222" y="40742"/>
                  <a:pt x="18864" y="39365"/>
                  <a:pt x="17692" y="37840"/>
                </a:cubicBezTo>
                <a:lnTo>
                  <a:pt x="9878" y="38342"/>
                </a:lnTo>
                <a:cubicBezTo>
                  <a:pt x="7553" y="38491"/>
                  <a:pt x="5432" y="36965"/>
                  <a:pt x="4818" y="34714"/>
                </a:cubicBezTo>
                <a:lnTo>
                  <a:pt x="3516" y="29840"/>
                </a:lnTo>
                <a:cubicBezTo>
                  <a:pt x="2921" y="27589"/>
                  <a:pt x="3981" y="25208"/>
                  <a:pt x="6083" y="24166"/>
                </a:cubicBezTo>
                <a:lnTo>
                  <a:pt x="13097" y="20706"/>
                </a:lnTo>
                <a:cubicBezTo>
                  <a:pt x="13227" y="19757"/>
                  <a:pt x="13413" y="18827"/>
                  <a:pt x="13655" y="17878"/>
                </a:cubicBezTo>
                <a:cubicBezTo>
                  <a:pt x="13915" y="16929"/>
                  <a:pt x="14213" y="16018"/>
                  <a:pt x="14585" y="15143"/>
                </a:cubicBezTo>
                <a:lnTo>
                  <a:pt x="10251" y="8651"/>
                </a:lnTo>
                <a:cubicBezTo>
                  <a:pt x="8948" y="6697"/>
                  <a:pt x="9209" y="4111"/>
                  <a:pt x="10864" y="2456"/>
                </a:cubicBezTo>
                <a:lnTo>
                  <a:pt x="14436" y="-1116"/>
                </a:lnTo>
                <a:cubicBezTo>
                  <a:pt x="16092" y="-2772"/>
                  <a:pt x="18678" y="-3032"/>
                  <a:pt x="20631" y="-1730"/>
                </a:cubicBezTo>
                <a:lnTo>
                  <a:pt x="27143" y="2604"/>
                </a:lnTo>
                <a:cubicBezTo>
                  <a:pt x="28910" y="1879"/>
                  <a:pt x="30789" y="1358"/>
                  <a:pt x="32705" y="1098"/>
                </a:cubicBezTo>
                <a:lnTo>
                  <a:pt x="36165" y="-5897"/>
                </a:lnTo>
                <a:cubicBezTo>
                  <a:pt x="37207" y="-8000"/>
                  <a:pt x="39570" y="-9060"/>
                  <a:pt x="41839" y="-8465"/>
                </a:cubicBezTo>
                <a:close/>
                <a:moveTo>
                  <a:pt x="35793" y="15627"/>
                </a:moveTo>
                <a:cubicBezTo>
                  <a:pt x="31275" y="15627"/>
                  <a:pt x="27608" y="19295"/>
                  <a:pt x="27608" y="23812"/>
                </a:cubicBezTo>
                <a:cubicBezTo>
                  <a:pt x="27608" y="28330"/>
                  <a:pt x="31275" y="31998"/>
                  <a:pt x="35793" y="31998"/>
                </a:cubicBezTo>
                <a:cubicBezTo>
                  <a:pt x="40311" y="31998"/>
                  <a:pt x="43979" y="28330"/>
                  <a:pt x="43979" y="23812"/>
                </a:cubicBezTo>
                <a:cubicBezTo>
                  <a:pt x="43979" y="19295"/>
                  <a:pt x="40311" y="15627"/>
                  <a:pt x="35793" y="15627"/>
                </a:cubicBezTo>
                <a:close/>
              </a:path>
            </a:pathLst>
          </a:custGeom>
          <a:solidFill>
            <a:srgbClr val="F59E0B">
              <a:alpha val="7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58813" y="5330775"/>
            <a:ext cx="1158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58 engineered features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933156" y="5362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37207" y="8930"/>
                </a:moveTo>
                <a:lnTo>
                  <a:pt x="58043" y="8930"/>
                </a:lnTo>
                <a:cubicBezTo>
                  <a:pt x="58862" y="8930"/>
                  <a:pt x="59531" y="9599"/>
                  <a:pt x="59531" y="10418"/>
                </a:cubicBezTo>
                <a:lnTo>
                  <a:pt x="59531" y="17859"/>
                </a:lnTo>
                <a:lnTo>
                  <a:pt x="35719" y="17859"/>
                </a:lnTo>
                <a:lnTo>
                  <a:pt x="35719" y="10418"/>
                </a:lnTo>
                <a:cubicBezTo>
                  <a:pt x="35719" y="9599"/>
                  <a:pt x="36388" y="8930"/>
                  <a:pt x="37207" y="8930"/>
                </a:cubicBezTo>
                <a:close/>
                <a:moveTo>
                  <a:pt x="26789" y="10418"/>
                </a:moveTo>
                <a:lnTo>
                  <a:pt x="26789" y="17859"/>
                </a:lnTo>
                <a:lnTo>
                  <a:pt x="11906" y="17859"/>
                </a:lnTo>
                <a:cubicBezTo>
                  <a:pt x="5339" y="17859"/>
                  <a:pt x="0" y="23199"/>
                  <a:pt x="0" y="29766"/>
                </a:cubicBezTo>
                <a:lnTo>
                  <a:pt x="0" y="47625"/>
                </a:lnTo>
                <a:lnTo>
                  <a:pt x="95250" y="47625"/>
                </a:lnTo>
                <a:lnTo>
                  <a:pt x="95250" y="29766"/>
                </a:lnTo>
                <a:cubicBezTo>
                  <a:pt x="95250" y="23199"/>
                  <a:pt x="89911" y="17859"/>
                  <a:pt x="83344" y="17859"/>
                </a:cubicBezTo>
                <a:lnTo>
                  <a:pt x="68461" y="17859"/>
                </a:lnTo>
                <a:lnTo>
                  <a:pt x="68461" y="10418"/>
                </a:lnTo>
                <a:cubicBezTo>
                  <a:pt x="68461" y="4669"/>
                  <a:pt x="63791" y="0"/>
                  <a:pt x="58043" y="0"/>
                </a:cubicBezTo>
                <a:lnTo>
                  <a:pt x="37207" y="0"/>
                </a:lnTo>
                <a:cubicBezTo>
                  <a:pt x="31459" y="0"/>
                  <a:pt x="26789" y="4669"/>
                  <a:pt x="26789" y="10418"/>
                </a:cubicBezTo>
                <a:close/>
                <a:moveTo>
                  <a:pt x="95250" y="56555"/>
                </a:moveTo>
                <a:lnTo>
                  <a:pt x="59531" y="56555"/>
                </a:lnTo>
                <a:lnTo>
                  <a:pt x="59531" y="59531"/>
                </a:lnTo>
                <a:cubicBezTo>
                  <a:pt x="59531" y="62824"/>
                  <a:pt x="56871" y="65484"/>
                  <a:pt x="53578" y="65484"/>
                </a:cubicBezTo>
                <a:lnTo>
                  <a:pt x="41672" y="65484"/>
                </a:lnTo>
                <a:cubicBezTo>
                  <a:pt x="38379" y="65484"/>
                  <a:pt x="35719" y="62824"/>
                  <a:pt x="35719" y="59531"/>
                </a:cubicBezTo>
                <a:lnTo>
                  <a:pt x="35719" y="56555"/>
                </a:lnTo>
                <a:lnTo>
                  <a:pt x="0" y="56555"/>
                </a:lnTo>
                <a:lnTo>
                  <a:pt x="0" y="77391"/>
                </a:lnTo>
                <a:cubicBezTo>
                  <a:pt x="0" y="83958"/>
                  <a:pt x="5339" y="89297"/>
                  <a:pt x="11906" y="89297"/>
                </a:cubicBezTo>
                <a:lnTo>
                  <a:pt x="83344" y="89297"/>
                </a:lnTo>
                <a:cubicBezTo>
                  <a:pt x="89911" y="89297"/>
                  <a:pt x="95250" y="83958"/>
                  <a:pt x="95250" y="77391"/>
                </a:cubicBezTo>
                <a:lnTo>
                  <a:pt x="95250" y="56555"/>
                </a:lnTo>
                <a:close/>
              </a:path>
            </a:pathLst>
          </a:custGeom>
          <a:solidFill>
            <a:srgbClr val="F59E0B">
              <a:alpha val="7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5103813" y="5330775"/>
            <a:ext cx="1103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logic applied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76250" y="5584775"/>
            <a:ext cx="119063" cy="95250"/>
          </a:xfrm>
          <a:custGeom>
            <a:avLst/>
            <a:gdLst/>
            <a:ahLst/>
            <a:cxnLst/>
            <a:rect l="l" t="t" r="r" b="b"/>
            <a:pathLst>
              <a:path w="119063" h="95250">
                <a:moveTo>
                  <a:pt x="65484" y="0"/>
                </a:moveTo>
                <a:cubicBezTo>
                  <a:pt x="65484" y="-3293"/>
                  <a:pt x="62824" y="-5953"/>
                  <a:pt x="59531" y="-5953"/>
                </a:cubicBezTo>
                <a:cubicBezTo>
                  <a:pt x="56238" y="-5953"/>
                  <a:pt x="53578" y="-3293"/>
                  <a:pt x="53578" y="0"/>
                </a:cubicBezTo>
                <a:lnTo>
                  <a:pt x="53578" y="11906"/>
                </a:lnTo>
                <a:lnTo>
                  <a:pt x="35719" y="11906"/>
                </a:lnTo>
                <a:cubicBezTo>
                  <a:pt x="25859" y="11906"/>
                  <a:pt x="17859" y="19906"/>
                  <a:pt x="17859" y="29766"/>
                </a:cubicBezTo>
                <a:lnTo>
                  <a:pt x="17859" y="71438"/>
                </a:lnTo>
                <a:cubicBezTo>
                  <a:pt x="17859" y="81297"/>
                  <a:pt x="25859" y="89297"/>
                  <a:pt x="35719" y="89297"/>
                </a:cubicBezTo>
                <a:lnTo>
                  <a:pt x="83344" y="89297"/>
                </a:lnTo>
                <a:cubicBezTo>
                  <a:pt x="93204" y="89297"/>
                  <a:pt x="101203" y="81297"/>
                  <a:pt x="101203" y="71438"/>
                </a:cubicBezTo>
                <a:lnTo>
                  <a:pt x="101203" y="29766"/>
                </a:lnTo>
                <a:cubicBezTo>
                  <a:pt x="101203" y="19906"/>
                  <a:pt x="93204" y="11906"/>
                  <a:pt x="83344" y="11906"/>
                </a:cubicBezTo>
                <a:lnTo>
                  <a:pt x="65484" y="11906"/>
                </a:lnTo>
                <a:lnTo>
                  <a:pt x="65484" y="0"/>
                </a:lnTo>
                <a:close/>
                <a:moveTo>
                  <a:pt x="29766" y="68461"/>
                </a:moveTo>
                <a:cubicBezTo>
                  <a:pt x="29766" y="65987"/>
                  <a:pt x="31756" y="63996"/>
                  <a:pt x="34230" y="63996"/>
                </a:cubicBezTo>
                <a:lnTo>
                  <a:pt x="40184" y="63996"/>
                </a:lnTo>
                <a:cubicBezTo>
                  <a:pt x="42658" y="63996"/>
                  <a:pt x="44648" y="65987"/>
                  <a:pt x="44648" y="68461"/>
                </a:cubicBezTo>
                <a:cubicBezTo>
                  <a:pt x="44648" y="70935"/>
                  <a:pt x="42658" y="72926"/>
                  <a:pt x="40184" y="72926"/>
                </a:cubicBezTo>
                <a:lnTo>
                  <a:pt x="34230" y="72926"/>
                </a:lnTo>
                <a:cubicBezTo>
                  <a:pt x="31756" y="72926"/>
                  <a:pt x="29766" y="70935"/>
                  <a:pt x="29766" y="68461"/>
                </a:cubicBezTo>
                <a:close/>
                <a:moveTo>
                  <a:pt x="52090" y="68461"/>
                </a:moveTo>
                <a:cubicBezTo>
                  <a:pt x="52090" y="65987"/>
                  <a:pt x="54080" y="63996"/>
                  <a:pt x="56555" y="63996"/>
                </a:cubicBezTo>
                <a:lnTo>
                  <a:pt x="62508" y="63996"/>
                </a:lnTo>
                <a:cubicBezTo>
                  <a:pt x="64982" y="63996"/>
                  <a:pt x="66973" y="65987"/>
                  <a:pt x="66973" y="68461"/>
                </a:cubicBezTo>
                <a:cubicBezTo>
                  <a:pt x="66973" y="70935"/>
                  <a:pt x="64982" y="72926"/>
                  <a:pt x="62508" y="72926"/>
                </a:cubicBezTo>
                <a:lnTo>
                  <a:pt x="56555" y="72926"/>
                </a:lnTo>
                <a:cubicBezTo>
                  <a:pt x="54080" y="72926"/>
                  <a:pt x="52090" y="70935"/>
                  <a:pt x="52090" y="68461"/>
                </a:cubicBezTo>
                <a:close/>
                <a:moveTo>
                  <a:pt x="74414" y="68461"/>
                </a:moveTo>
                <a:cubicBezTo>
                  <a:pt x="74414" y="65987"/>
                  <a:pt x="76405" y="63996"/>
                  <a:pt x="78879" y="63996"/>
                </a:cubicBezTo>
                <a:lnTo>
                  <a:pt x="84832" y="63996"/>
                </a:lnTo>
                <a:cubicBezTo>
                  <a:pt x="87306" y="63996"/>
                  <a:pt x="89297" y="65987"/>
                  <a:pt x="89297" y="68461"/>
                </a:cubicBezTo>
                <a:cubicBezTo>
                  <a:pt x="89297" y="70935"/>
                  <a:pt x="87306" y="72926"/>
                  <a:pt x="84832" y="72926"/>
                </a:cubicBezTo>
                <a:lnTo>
                  <a:pt x="78879" y="72926"/>
                </a:lnTo>
                <a:cubicBezTo>
                  <a:pt x="76405" y="72926"/>
                  <a:pt x="74414" y="70935"/>
                  <a:pt x="74414" y="68461"/>
                </a:cubicBezTo>
                <a:close/>
                <a:moveTo>
                  <a:pt x="41672" y="32742"/>
                </a:moveTo>
                <a:cubicBezTo>
                  <a:pt x="46600" y="32742"/>
                  <a:pt x="50602" y="36743"/>
                  <a:pt x="50602" y="41672"/>
                </a:cubicBezTo>
                <a:cubicBezTo>
                  <a:pt x="50602" y="46600"/>
                  <a:pt x="46600" y="50602"/>
                  <a:pt x="41672" y="50602"/>
                </a:cubicBezTo>
                <a:cubicBezTo>
                  <a:pt x="36743" y="50602"/>
                  <a:pt x="32742" y="46600"/>
                  <a:pt x="32742" y="41672"/>
                </a:cubicBezTo>
                <a:cubicBezTo>
                  <a:pt x="32742" y="36743"/>
                  <a:pt x="36743" y="32742"/>
                  <a:pt x="41672" y="32742"/>
                </a:cubicBezTo>
                <a:close/>
                <a:moveTo>
                  <a:pt x="68461" y="41672"/>
                </a:moveTo>
                <a:cubicBezTo>
                  <a:pt x="68461" y="36743"/>
                  <a:pt x="72462" y="32742"/>
                  <a:pt x="77391" y="32742"/>
                </a:cubicBezTo>
                <a:cubicBezTo>
                  <a:pt x="82319" y="32742"/>
                  <a:pt x="86320" y="36743"/>
                  <a:pt x="86320" y="41672"/>
                </a:cubicBezTo>
                <a:cubicBezTo>
                  <a:pt x="86320" y="46600"/>
                  <a:pt x="82319" y="50602"/>
                  <a:pt x="77391" y="50602"/>
                </a:cubicBezTo>
                <a:cubicBezTo>
                  <a:pt x="72462" y="50602"/>
                  <a:pt x="68461" y="46600"/>
                  <a:pt x="68461" y="41672"/>
                </a:cubicBezTo>
                <a:close/>
                <a:moveTo>
                  <a:pt x="11906" y="41672"/>
                </a:moveTo>
                <a:cubicBezTo>
                  <a:pt x="11906" y="38379"/>
                  <a:pt x="9246" y="35719"/>
                  <a:pt x="5953" y="35719"/>
                </a:cubicBezTo>
                <a:cubicBezTo>
                  <a:pt x="2660" y="35719"/>
                  <a:pt x="0" y="38379"/>
                  <a:pt x="0" y="41672"/>
                </a:cubicBezTo>
                <a:lnTo>
                  <a:pt x="0" y="59531"/>
                </a:lnTo>
                <a:cubicBezTo>
                  <a:pt x="0" y="62824"/>
                  <a:pt x="2660" y="65484"/>
                  <a:pt x="5953" y="65484"/>
                </a:cubicBezTo>
                <a:cubicBezTo>
                  <a:pt x="9246" y="65484"/>
                  <a:pt x="11906" y="62824"/>
                  <a:pt x="11906" y="59531"/>
                </a:cubicBezTo>
                <a:lnTo>
                  <a:pt x="11906" y="41672"/>
                </a:lnTo>
                <a:close/>
                <a:moveTo>
                  <a:pt x="113109" y="35719"/>
                </a:moveTo>
                <a:cubicBezTo>
                  <a:pt x="109817" y="35719"/>
                  <a:pt x="107156" y="38379"/>
                  <a:pt x="107156" y="41672"/>
                </a:cubicBezTo>
                <a:lnTo>
                  <a:pt x="107156" y="59531"/>
                </a:lnTo>
                <a:cubicBezTo>
                  <a:pt x="107156" y="62824"/>
                  <a:pt x="109817" y="65484"/>
                  <a:pt x="113109" y="65484"/>
                </a:cubicBezTo>
                <a:cubicBezTo>
                  <a:pt x="116402" y="65484"/>
                  <a:pt x="119063" y="62824"/>
                  <a:pt x="119063" y="59531"/>
                </a:cubicBezTo>
                <a:lnTo>
                  <a:pt x="119063" y="41672"/>
                </a:lnTo>
                <a:cubicBezTo>
                  <a:pt x="119063" y="38379"/>
                  <a:pt x="116402" y="35719"/>
                  <a:pt x="113109" y="35719"/>
                </a:cubicBezTo>
                <a:close/>
              </a:path>
            </a:pathLst>
          </a:custGeom>
          <a:solidFill>
            <a:srgbClr val="F59E0B">
              <a:alpha val="7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58813" y="5553025"/>
            <a:ext cx="91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ML-ready dataset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939109" y="55847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47625" y="29766"/>
                </a:moveTo>
                <a:lnTo>
                  <a:pt x="47625" y="47625"/>
                </a:lnTo>
                <a:lnTo>
                  <a:pt x="71438" y="47625"/>
                </a:lnTo>
                <a:lnTo>
                  <a:pt x="71438" y="29766"/>
                </a:lnTo>
                <a:lnTo>
                  <a:pt x="47625" y="29766"/>
                </a:lnTo>
                <a:close/>
                <a:moveTo>
                  <a:pt x="35719" y="29766"/>
                </a:moveTo>
                <a:lnTo>
                  <a:pt x="11906" y="29766"/>
                </a:lnTo>
                <a:lnTo>
                  <a:pt x="11906" y="47625"/>
                </a:lnTo>
                <a:lnTo>
                  <a:pt x="35719" y="47625"/>
                </a:lnTo>
                <a:lnTo>
                  <a:pt x="35719" y="29766"/>
                </a:lnTo>
                <a:close/>
                <a:moveTo>
                  <a:pt x="0" y="59531"/>
                </a:moveTo>
                <a:lnTo>
                  <a:pt x="0" y="17859"/>
                </a:lnTo>
                <a:cubicBezTo>
                  <a:pt x="0" y="11292"/>
                  <a:pt x="5339" y="5953"/>
                  <a:pt x="11906" y="5953"/>
                </a:cubicBezTo>
                <a:lnTo>
                  <a:pt x="71438" y="5953"/>
                </a:lnTo>
                <a:cubicBezTo>
                  <a:pt x="78005" y="5953"/>
                  <a:pt x="83344" y="11292"/>
                  <a:pt x="83344" y="17859"/>
                </a:cubicBezTo>
                <a:lnTo>
                  <a:pt x="83344" y="77391"/>
                </a:lnTo>
                <a:cubicBezTo>
                  <a:pt x="83344" y="83958"/>
                  <a:pt x="78005" y="89297"/>
                  <a:pt x="71438" y="89297"/>
                </a:cubicBezTo>
                <a:lnTo>
                  <a:pt x="11906" y="89297"/>
                </a:lnTo>
                <a:cubicBezTo>
                  <a:pt x="5339" y="89297"/>
                  <a:pt x="0" y="83958"/>
                  <a:pt x="0" y="77391"/>
                </a:cubicBezTo>
                <a:lnTo>
                  <a:pt x="0" y="59531"/>
                </a:lnTo>
                <a:close/>
                <a:moveTo>
                  <a:pt x="71438" y="59531"/>
                </a:moveTo>
                <a:lnTo>
                  <a:pt x="47625" y="59531"/>
                </a:lnTo>
                <a:lnTo>
                  <a:pt x="47625" y="77391"/>
                </a:lnTo>
                <a:lnTo>
                  <a:pt x="71438" y="77391"/>
                </a:lnTo>
                <a:lnTo>
                  <a:pt x="71438" y="59531"/>
                </a:lnTo>
                <a:close/>
                <a:moveTo>
                  <a:pt x="35719" y="77391"/>
                </a:moveTo>
                <a:lnTo>
                  <a:pt x="35719" y="59531"/>
                </a:lnTo>
                <a:lnTo>
                  <a:pt x="11906" y="59531"/>
                </a:lnTo>
                <a:lnTo>
                  <a:pt x="11906" y="77391"/>
                </a:lnTo>
                <a:lnTo>
                  <a:pt x="35719" y="77391"/>
                </a:lnTo>
                <a:close/>
              </a:path>
            </a:pathLst>
          </a:custGeom>
          <a:solidFill>
            <a:srgbClr val="F59E0B">
              <a:alpha val="7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5103813" y="5553025"/>
            <a:ext cx="865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Optimized tables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76250" y="5775275"/>
            <a:ext cx="460375" cy="190500"/>
          </a:xfrm>
          <a:custGeom>
            <a:avLst/>
            <a:gdLst/>
            <a:ahLst/>
            <a:cxnLst/>
            <a:rect l="l" t="t" r="r" b="b"/>
            <a:pathLst>
              <a:path w="460375" h="190500">
                <a:moveTo>
                  <a:pt x="31751" y="0"/>
                </a:moveTo>
                <a:lnTo>
                  <a:pt x="428624" y="0"/>
                </a:lnTo>
                <a:cubicBezTo>
                  <a:pt x="446160" y="0"/>
                  <a:pt x="460375" y="14215"/>
                  <a:pt x="460375" y="31751"/>
                </a:cubicBezTo>
                <a:lnTo>
                  <a:pt x="460375" y="158749"/>
                </a:lnTo>
                <a:cubicBezTo>
                  <a:pt x="460375" y="176285"/>
                  <a:pt x="446160" y="190500"/>
                  <a:pt x="42862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476250" y="5775275"/>
            <a:ext cx="50800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PySpark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00456" y="5775275"/>
            <a:ext cx="555625" cy="190500"/>
          </a:xfrm>
          <a:custGeom>
            <a:avLst/>
            <a:gdLst/>
            <a:ahLst/>
            <a:cxnLst/>
            <a:rect l="l" t="t" r="r" b="b"/>
            <a:pathLst>
              <a:path w="555625" h="190500">
                <a:moveTo>
                  <a:pt x="31751" y="0"/>
                </a:moveTo>
                <a:lnTo>
                  <a:pt x="523874" y="0"/>
                </a:lnTo>
                <a:cubicBezTo>
                  <a:pt x="541410" y="0"/>
                  <a:pt x="555625" y="14215"/>
                  <a:pt x="555625" y="31751"/>
                </a:cubicBezTo>
                <a:lnTo>
                  <a:pt x="555625" y="158749"/>
                </a:lnTo>
                <a:cubicBezTo>
                  <a:pt x="555625" y="176285"/>
                  <a:pt x="541410" y="190500"/>
                  <a:pt x="52387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1000456" y="5775275"/>
            <a:ext cx="60325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Delta Lake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333375" y="6456331"/>
            <a:ext cx="9096375" cy="1571625"/>
          </a:xfrm>
          <a:custGeom>
            <a:avLst/>
            <a:gdLst/>
            <a:ahLst/>
            <a:cxnLst/>
            <a:rect l="l" t="t" r="r" b="b"/>
            <a:pathLst>
              <a:path w="9096375" h="1571625">
                <a:moveTo>
                  <a:pt x="0" y="0"/>
                </a:moveTo>
                <a:lnTo>
                  <a:pt x="9032881" y="0"/>
                </a:lnTo>
                <a:cubicBezTo>
                  <a:pt x="9067948" y="0"/>
                  <a:pt x="9096375" y="28427"/>
                  <a:pt x="9096375" y="63494"/>
                </a:cubicBezTo>
                <a:lnTo>
                  <a:pt x="9096375" y="1508131"/>
                </a:lnTo>
                <a:cubicBezTo>
                  <a:pt x="9096375" y="1543198"/>
                  <a:pt x="9067948" y="1571625"/>
                  <a:pt x="9032881" y="1571625"/>
                </a:cubicBez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solidFill>
            <a:srgbClr val="1E293B">
              <a:alpha val="5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333375" y="6456331"/>
            <a:ext cx="31750" cy="1571625"/>
          </a:xfrm>
          <a:custGeom>
            <a:avLst/>
            <a:gdLst/>
            <a:ahLst/>
            <a:cxnLst/>
            <a:rect l="l" t="t" r="r" b="b"/>
            <a:pathLst>
              <a:path w="31750" h="1571625">
                <a:moveTo>
                  <a:pt x="0" y="0"/>
                </a:moveTo>
                <a:lnTo>
                  <a:pt x="31750" y="0"/>
                </a:lnTo>
                <a:lnTo>
                  <a:pt x="317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2" name="Shape 60"/>
          <p:cNvSpPr/>
          <p:nvPr/>
        </p:nvSpPr>
        <p:spPr>
          <a:xfrm>
            <a:off x="476250" y="6599206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565547" y="668651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33486" y="15627"/>
                </a:moveTo>
                <a:cubicBezTo>
                  <a:pt x="33486" y="7004"/>
                  <a:pt x="40491" y="0"/>
                  <a:pt x="49113" y="0"/>
                </a:cubicBezTo>
                <a:lnTo>
                  <a:pt x="55811" y="0"/>
                </a:lnTo>
                <a:cubicBezTo>
                  <a:pt x="60750" y="0"/>
                  <a:pt x="64740" y="3990"/>
                  <a:pt x="64740" y="8930"/>
                </a:cubicBezTo>
                <a:lnTo>
                  <a:pt x="64740" y="133945"/>
                </a:lnTo>
                <a:cubicBezTo>
                  <a:pt x="64740" y="138885"/>
                  <a:pt x="60750" y="142875"/>
                  <a:pt x="55811" y="142875"/>
                </a:cubicBezTo>
                <a:lnTo>
                  <a:pt x="46881" y="142875"/>
                </a:lnTo>
                <a:cubicBezTo>
                  <a:pt x="38565" y="142875"/>
                  <a:pt x="31561" y="137182"/>
                  <a:pt x="29580" y="129480"/>
                </a:cubicBezTo>
                <a:cubicBezTo>
                  <a:pt x="29384" y="129480"/>
                  <a:pt x="29217" y="129480"/>
                  <a:pt x="29021" y="129480"/>
                </a:cubicBezTo>
                <a:cubicBezTo>
                  <a:pt x="16687" y="129480"/>
                  <a:pt x="6697" y="119490"/>
                  <a:pt x="6697" y="107156"/>
                </a:cubicBezTo>
                <a:cubicBezTo>
                  <a:pt x="6697" y="102133"/>
                  <a:pt x="8372" y="97501"/>
                  <a:pt x="11162" y="93762"/>
                </a:cubicBezTo>
                <a:cubicBezTo>
                  <a:pt x="5748" y="89688"/>
                  <a:pt x="2232" y="83214"/>
                  <a:pt x="2232" y="75902"/>
                </a:cubicBezTo>
                <a:cubicBezTo>
                  <a:pt x="2232" y="67280"/>
                  <a:pt x="7144" y="59773"/>
                  <a:pt x="14288" y="56062"/>
                </a:cubicBezTo>
                <a:cubicBezTo>
                  <a:pt x="12306" y="52713"/>
                  <a:pt x="11162" y="48806"/>
                  <a:pt x="11162" y="44648"/>
                </a:cubicBezTo>
                <a:cubicBezTo>
                  <a:pt x="11162" y="32314"/>
                  <a:pt x="21152" y="22324"/>
                  <a:pt x="33486" y="22324"/>
                </a:cubicBezTo>
                <a:lnTo>
                  <a:pt x="33486" y="15627"/>
                </a:lnTo>
                <a:close/>
                <a:moveTo>
                  <a:pt x="109389" y="15627"/>
                </a:moveTo>
                <a:lnTo>
                  <a:pt x="109389" y="22324"/>
                </a:lnTo>
                <a:cubicBezTo>
                  <a:pt x="121723" y="22324"/>
                  <a:pt x="131713" y="32314"/>
                  <a:pt x="131713" y="44648"/>
                </a:cubicBezTo>
                <a:cubicBezTo>
                  <a:pt x="131713" y="48834"/>
                  <a:pt x="130569" y="52741"/>
                  <a:pt x="128588" y="56062"/>
                </a:cubicBezTo>
                <a:cubicBezTo>
                  <a:pt x="135759" y="59773"/>
                  <a:pt x="140643" y="67252"/>
                  <a:pt x="140643" y="75902"/>
                </a:cubicBezTo>
                <a:cubicBezTo>
                  <a:pt x="140643" y="83214"/>
                  <a:pt x="137127" y="89688"/>
                  <a:pt x="131713" y="93762"/>
                </a:cubicBezTo>
                <a:cubicBezTo>
                  <a:pt x="134503" y="97501"/>
                  <a:pt x="136178" y="102133"/>
                  <a:pt x="136178" y="107156"/>
                </a:cubicBezTo>
                <a:cubicBezTo>
                  <a:pt x="136178" y="119490"/>
                  <a:pt x="126188" y="129480"/>
                  <a:pt x="113854" y="129480"/>
                </a:cubicBezTo>
                <a:cubicBezTo>
                  <a:pt x="113658" y="129480"/>
                  <a:pt x="113491" y="129480"/>
                  <a:pt x="113295" y="129480"/>
                </a:cubicBezTo>
                <a:cubicBezTo>
                  <a:pt x="111314" y="137182"/>
                  <a:pt x="104310" y="142875"/>
                  <a:pt x="95994" y="142875"/>
                </a:cubicBezTo>
                <a:lnTo>
                  <a:pt x="87064" y="142875"/>
                </a:lnTo>
                <a:cubicBezTo>
                  <a:pt x="82125" y="142875"/>
                  <a:pt x="78135" y="138885"/>
                  <a:pt x="78135" y="133945"/>
                </a:cubicBezTo>
                <a:lnTo>
                  <a:pt x="78135" y="8930"/>
                </a:lnTo>
                <a:cubicBezTo>
                  <a:pt x="78135" y="3990"/>
                  <a:pt x="82125" y="0"/>
                  <a:pt x="87064" y="0"/>
                </a:cubicBezTo>
                <a:lnTo>
                  <a:pt x="93762" y="0"/>
                </a:lnTo>
                <a:cubicBezTo>
                  <a:pt x="102384" y="0"/>
                  <a:pt x="109389" y="7004"/>
                  <a:pt x="109389" y="15627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4" name="Text 62"/>
          <p:cNvSpPr/>
          <p:nvPr/>
        </p:nvSpPr>
        <p:spPr>
          <a:xfrm>
            <a:off x="889000" y="6583331"/>
            <a:ext cx="1166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Layer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89000" y="6805581"/>
            <a:ext cx="1143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Predictions &amp; Optimization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488156" y="7027831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11906" y="11906"/>
                </a:moveTo>
                <a:cubicBezTo>
                  <a:pt x="11906" y="8613"/>
                  <a:pt x="9246" y="5953"/>
                  <a:pt x="5953" y="5953"/>
                </a:cubicBezTo>
                <a:cubicBezTo>
                  <a:pt x="2660" y="5953"/>
                  <a:pt x="0" y="8613"/>
                  <a:pt x="0" y="11906"/>
                </a:cubicBezTo>
                <a:lnTo>
                  <a:pt x="0" y="74414"/>
                </a:lnTo>
                <a:cubicBezTo>
                  <a:pt x="0" y="82637"/>
                  <a:pt x="6660" y="89297"/>
                  <a:pt x="14883" y="89297"/>
                </a:cubicBezTo>
                <a:lnTo>
                  <a:pt x="89297" y="89297"/>
                </a:lnTo>
                <a:cubicBezTo>
                  <a:pt x="92590" y="89297"/>
                  <a:pt x="95250" y="86637"/>
                  <a:pt x="95250" y="83344"/>
                </a:cubicBezTo>
                <a:cubicBezTo>
                  <a:pt x="95250" y="80051"/>
                  <a:pt x="92590" y="77391"/>
                  <a:pt x="89297" y="77391"/>
                </a:cubicBezTo>
                <a:lnTo>
                  <a:pt x="14883" y="77391"/>
                </a:lnTo>
                <a:cubicBezTo>
                  <a:pt x="13246" y="77391"/>
                  <a:pt x="11906" y="76051"/>
                  <a:pt x="11906" y="74414"/>
                </a:cubicBezTo>
                <a:lnTo>
                  <a:pt x="11906" y="11906"/>
                </a:lnTo>
                <a:close/>
                <a:moveTo>
                  <a:pt x="87548" y="28017"/>
                </a:moveTo>
                <a:cubicBezTo>
                  <a:pt x="89874" y="25691"/>
                  <a:pt x="89874" y="21915"/>
                  <a:pt x="87548" y="19590"/>
                </a:cubicBezTo>
                <a:cubicBezTo>
                  <a:pt x="85223" y="17264"/>
                  <a:pt x="81446" y="17264"/>
                  <a:pt x="79121" y="19590"/>
                </a:cubicBezTo>
                <a:lnTo>
                  <a:pt x="59531" y="39198"/>
                </a:lnTo>
                <a:lnTo>
                  <a:pt x="48853" y="28538"/>
                </a:lnTo>
                <a:cubicBezTo>
                  <a:pt x="46527" y="26212"/>
                  <a:pt x="42751" y="26212"/>
                  <a:pt x="40425" y="28538"/>
                </a:cubicBezTo>
                <a:lnTo>
                  <a:pt x="22566" y="46397"/>
                </a:lnTo>
                <a:cubicBezTo>
                  <a:pt x="20241" y="48723"/>
                  <a:pt x="20241" y="52499"/>
                  <a:pt x="22566" y="54825"/>
                </a:cubicBezTo>
                <a:cubicBezTo>
                  <a:pt x="24892" y="57150"/>
                  <a:pt x="28668" y="57150"/>
                  <a:pt x="30993" y="54825"/>
                </a:cubicBezTo>
                <a:lnTo>
                  <a:pt x="44648" y="41170"/>
                </a:lnTo>
                <a:lnTo>
                  <a:pt x="55327" y="51848"/>
                </a:lnTo>
                <a:cubicBezTo>
                  <a:pt x="57652" y="54173"/>
                  <a:pt x="61429" y="54173"/>
                  <a:pt x="63754" y="51848"/>
                </a:cubicBezTo>
                <a:lnTo>
                  <a:pt x="87567" y="28035"/>
                </a:ln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658813" y="6996081"/>
            <a:ext cx="1031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 forecasting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4933156" y="7027831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1672" y="0"/>
                </a:moveTo>
                <a:lnTo>
                  <a:pt x="41672" y="11906"/>
                </a:lnTo>
                <a:cubicBezTo>
                  <a:pt x="41672" y="13543"/>
                  <a:pt x="43011" y="14883"/>
                  <a:pt x="44648" y="14883"/>
                </a:cubicBezTo>
                <a:lnTo>
                  <a:pt x="50602" y="14883"/>
                </a:lnTo>
                <a:cubicBezTo>
                  <a:pt x="52239" y="14883"/>
                  <a:pt x="53578" y="13543"/>
                  <a:pt x="53578" y="11906"/>
                </a:cubicBezTo>
                <a:lnTo>
                  <a:pt x="53578" y="0"/>
                </a:lnTo>
                <a:lnTo>
                  <a:pt x="59531" y="0"/>
                </a:lnTo>
                <a:cubicBezTo>
                  <a:pt x="66098" y="0"/>
                  <a:pt x="71438" y="5339"/>
                  <a:pt x="71438" y="11906"/>
                </a:cubicBezTo>
                <a:lnTo>
                  <a:pt x="71438" y="35719"/>
                </a:lnTo>
                <a:cubicBezTo>
                  <a:pt x="71438" y="36742"/>
                  <a:pt x="71307" y="37747"/>
                  <a:pt x="71065" y="38695"/>
                </a:cubicBezTo>
                <a:lnTo>
                  <a:pt x="24185" y="38695"/>
                </a:lnTo>
                <a:cubicBezTo>
                  <a:pt x="23943" y="37747"/>
                  <a:pt x="23812" y="36742"/>
                  <a:pt x="23812" y="35719"/>
                </a:cubicBezTo>
                <a:lnTo>
                  <a:pt x="23812" y="11906"/>
                </a:lnTo>
                <a:cubicBezTo>
                  <a:pt x="23812" y="5339"/>
                  <a:pt x="29152" y="0"/>
                  <a:pt x="35719" y="0"/>
                </a:cubicBezTo>
                <a:lnTo>
                  <a:pt x="41672" y="0"/>
                </a:lnTo>
                <a:close/>
                <a:moveTo>
                  <a:pt x="59531" y="95250"/>
                </a:moveTo>
                <a:cubicBezTo>
                  <a:pt x="57448" y="95250"/>
                  <a:pt x="55476" y="94710"/>
                  <a:pt x="53764" y="93762"/>
                </a:cubicBezTo>
                <a:cubicBezTo>
                  <a:pt x="55531" y="90692"/>
                  <a:pt x="56555" y="87139"/>
                  <a:pt x="56555" y="83344"/>
                </a:cubicBezTo>
                <a:lnTo>
                  <a:pt x="56555" y="59531"/>
                </a:lnTo>
                <a:cubicBezTo>
                  <a:pt x="56555" y="55736"/>
                  <a:pt x="55531" y="52183"/>
                  <a:pt x="53764" y="49113"/>
                </a:cubicBezTo>
                <a:cubicBezTo>
                  <a:pt x="55476" y="48165"/>
                  <a:pt x="57429" y="47625"/>
                  <a:pt x="59531" y="47625"/>
                </a:cubicBezTo>
                <a:lnTo>
                  <a:pt x="65484" y="47625"/>
                </a:lnTo>
                <a:lnTo>
                  <a:pt x="65484" y="59531"/>
                </a:lnTo>
                <a:cubicBezTo>
                  <a:pt x="65484" y="61168"/>
                  <a:pt x="66824" y="62508"/>
                  <a:pt x="68461" y="62508"/>
                </a:cubicBezTo>
                <a:lnTo>
                  <a:pt x="74414" y="62508"/>
                </a:lnTo>
                <a:cubicBezTo>
                  <a:pt x="76051" y="62508"/>
                  <a:pt x="77391" y="61168"/>
                  <a:pt x="77391" y="59531"/>
                </a:cubicBezTo>
                <a:lnTo>
                  <a:pt x="77391" y="47625"/>
                </a:lnTo>
                <a:lnTo>
                  <a:pt x="83344" y="47625"/>
                </a:lnTo>
                <a:cubicBezTo>
                  <a:pt x="89911" y="47625"/>
                  <a:pt x="95250" y="52964"/>
                  <a:pt x="95250" y="59531"/>
                </a:cubicBezTo>
                <a:lnTo>
                  <a:pt x="95250" y="83344"/>
                </a:lnTo>
                <a:cubicBezTo>
                  <a:pt x="95250" y="89911"/>
                  <a:pt x="89911" y="95250"/>
                  <a:pt x="83344" y="95250"/>
                </a:cubicBezTo>
                <a:lnTo>
                  <a:pt x="59531" y="95250"/>
                </a:lnTo>
                <a:close/>
                <a:moveTo>
                  <a:pt x="0" y="59531"/>
                </a:moveTo>
                <a:cubicBezTo>
                  <a:pt x="0" y="52964"/>
                  <a:pt x="5339" y="47625"/>
                  <a:pt x="11906" y="47625"/>
                </a:cubicBezTo>
                <a:lnTo>
                  <a:pt x="17859" y="47625"/>
                </a:lnTo>
                <a:lnTo>
                  <a:pt x="17859" y="59531"/>
                </a:lnTo>
                <a:cubicBezTo>
                  <a:pt x="17859" y="61168"/>
                  <a:pt x="19199" y="62508"/>
                  <a:pt x="20836" y="62508"/>
                </a:cubicBezTo>
                <a:lnTo>
                  <a:pt x="26789" y="62508"/>
                </a:lnTo>
                <a:cubicBezTo>
                  <a:pt x="28426" y="62508"/>
                  <a:pt x="29766" y="61168"/>
                  <a:pt x="29766" y="59531"/>
                </a:cubicBezTo>
                <a:lnTo>
                  <a:pt x="29766" y="47625"/>
                </a:lnTo>
                <a:lnTo>
                  <a:pt x="35719" y="47625"/>
                </a:lnTo>
                <a:cubicBezTo>
                  <a:pt x="42286" y="47625"/>
                  <a:pt x="47625" y="52964"/>
                  <a:pt x="47625" y="59531"/>
                </a:cubicBezTo>
                <a:lnTo>
                  <a:pt x="47625" y="83344"/>
                </a:lnTo>
                <a:cubicBezTo>
                  <a:pt x="47625" y="89911"/>
                  <a:pt x="42286" y="95250"/>
                  <a:pt x="35719" y="95250"/>
                </a:cubicBezTo>
                <a:lnTo>
                  <a:pt x="11906" y="95250"/>
                </a:lnTo>
                <a:cubicBezTo>
                  <a:pt x="5339" y="95250"/>
                  <a:pt x="0" y="89911"/>
                  <a:pt x="0" y="83344"/>
                </a:cubicBezTo>
                <a:lnTo>
                  <a:pt x="0" y="59531"/>
                </a:ln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5103813" y="6996081"/>
            <a:ext cx="142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Inventory recommendations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506016" y="7250081"/>
            <a:ext cx="59531" cy="95250"/>
          </a:xfrm>
          <a:custGeom>
            <a:avLst/>
            <a:gdLst/>
            <a:ahLst/>
            <a:cxnLst/>
            <a:rect l="l" t="t" r="r" b="b"/>
            <a:pathLst>
              <a:path w="59531" h="95250">
                <a:moveTo>
                  <a:pt x="25301" y="4465"/>
                </a:moveTo>
                <a:cubicBezTo>
                  <a:pt x="25301" y="1991"/>
                  <a:pt x="27291" y="0"/>
                  <a:pt x="29766" y="0"/>
                </a:cubicBezTo>
                <a:cubicBezTo>
                  <a:pt x="32240" y="0"/>
                  <a:pt x="34230" y="1991"/>
                  <a:pt x="34230" y="4465"/>
                </a:cubicBezTo>
                <a:lnTo>
                  <a:pt x="34230" y="11906"/>
                </a:lnTo>
                <a:lnTo>
                  <a:pt x="44648" y="11906"/>
                </a:lnTo>
                <a:cubicBezTo>
                  <a:pt x="47941" y="11906"/>
                  <a:pt x="50602" y="14567"/>
                  <a:pt x="50602" y="17859"/>
                </a:cubicBezTo>
                <a:cubicBezTo>
                  <a:pt x="50602" y="21152"/>
                  <a:pt x="47941" y="23812"/>
                  <a:pt x="44648" y="23812"/>
                </a:cubicBezTo>
                <a:lnTo>
                  <a:pt x="23273" y="23812"/>
                </a:lnTo>
                <a:cubicBezTo>
                  <a:pt x="18641" y="23812"/>
                  <a:pt x="14883" y="27570"/>
                  <a:pt x="14883" y="32203"/>
                </a:cubicBezTo>
                <a:cubicBezTo>
                  <a:pt x="14883" y="36388"/>
                  <a:pt x="17952" y="39923"/>
                  <a:pt x="22082" y="40518"/>
                </a:cubicBezTo>
                <a:lnTo>
                  <a:pt x="39123" y="42956"/>
                </a:lnTo>
                <a:cubicBezTo>
                  <a:pt x="49132" y="44388"/>
                  <a:pt x="56555" y="52946"/>
                  <a:pt x="56555" y="63047"/>
                </a:cubicBezTo>
                <a:cubicBezTo>
                  <a:pt x="56555" y="74265"/>
                  <a:pt x="47458" y="83344"/>
                  <a:pt x="36258" y="83344"/>
                </a:cubicBezTo>
                <a:lnTo>
                  <a:pt x="34230" y="83344"/>
                </a:lnTo>
                <a:lnTo>
                  <a:pt x="34230" y="90785"/>
                </a:lnTo>
                <a:cubicBezTo>
                  <a:pt x="34230" y="93259"/>
                  <a:pt x="32240" y="95250"/>
                  <a:pt x="29766" y="95250"/>
                </a:cubicBezTo>
                <a:cubicBezTo>
                  <a:pt x="27291" y="95250"/>
                  <a:pt x="25301" y="93259"/>
                  <a:pt x="25301" y="90785"/>
                </a:cubicBezTo>
                <a:lnTo>
                  <a:pt x="25301" y="83344"/>
                </a:lnTo>
                <a:lnTo>
                  <a:pt x="11906" y="83344"/>
                </a:lnTo>
                <a:cubicBezTo>
                  <a:pt x="8613" y="83344"/>
                  <a:pt x="5953" y="80683"/>
                  <a:pt x="5953" y="77391"/>
                </a:cubicBezTo>
                <a:cubicBezTo>
                  <a:pt x="5953" y="74098"/>
                  <a:pt x="8613" y="71438"/>
                  <a:pt x="11906" y="71438"/>
                </a:cubicBezTo>
                <a:lnTo>
                  <a:pt x="36258" y="71438"/>
                </a:lnTo>
                <a:cubicBezTo>
                  <a:pt x="40891" y="71438"/>
                  <a:pt x="44648" y="67680"/>
                  <a:pt x="44648" y="63047"/>
                </a:cubicBezTo>
                <a:cubicBezTo>
                  <a:pt x="44648" y="58862"/>
                  <a:pt x="41579" y="55327"/>
                  <a:pt x="37449" y="54732"/>
                </a:cubicBezTo>
                <a:lnTo>
                  <a:pt x="20408" y="52294"/>
                </a:lnTo>
                <a:cubicBezTo>
                  <a:pt x="10399" y="50881"/>
                  <a:pt x="2977" y="42304"/>
                  <a:pt x="2977" y="32203"/>
                </a:cubicBezTo>
                <a:cubicBezTo>
                  <a:pt x="2977" y="21003"/>
                  <a:pt x="12074" y="11906"/>
                  <a:pt x="23273" y="11906"/>
                </a:cubicBezTo>
                <a:lnTo>
                  <a:pt x="25301" y="11906"/>
                </a:lnTo>
                <a:lnTo>
                  <a:pt x="25301" y="4465"/>
                </a:ln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658813" y="7218331"/>
            <a:ext cx="123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impact analysis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476250" y="7440581"/>
            <a:ext cx="436563" cy="190500"/>
          </a:xfrm>
          <a:custGeom>
            <a:avLst/>
            <a:gdLst/>
            <a:ahLst/>
            <a:cxnLst/>
            <a:rect l="l" t="t" r="r" b="b"/>
            <a:pathLst>
              <a:path w="436563" h="190500">
                <a:moveTo>
                  <a:pt x="31751" y="0"/>
                </a:moveTo>
                <a:lnTo>
                  <a:pt x="404812" y="0"/>
                </a:lnTo>
                <a:cubicBezTo>
                  <a:pt x="422347" y="0"/>
                  <a:pt x="436563" y="14215"/>
                  <a:pt x="436563" y="31751"/>
                </a:cubicBezTo>
                <a:lnTo>
                  <a:pt x="436563" y="158749"/>
                </a:lnTo>
                <a:cubicBezTo>
                  <a:pt x="436563" y="176285"/>
                  <a:pt x="422347" y="190500"/>
                  <a:pt x="404812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476250" y="7440581"/>
            <a:ext cx="484187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MLflow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976230" y="7440581"/>
            <a:ext cx="484187" cy="190500"/>
          </a:xfrm>
          <a:custGeom>
            <a:avLst/>
            <a:gdLst/>
            <a:ahLst/>
            <a:cxnLst/>
            <a:rect l="l" t="t" r="r" b="b"/>
            <a:pathLst>
              <a:path w="484187" h="190500">
                <a:moveTo>
                  <a:pt x="31751" y="0"/>
                </a:moveTo>
                <a:lnTo>
                  <a:pt x="452437" y="0"/>
                </a:lnTo>
                <a:cubicBezTo>
                  <a:pt x="469972" y="0"/>
                  <a:pt x="484187" y="14215"/>
                  <a:pt x="484187" y="31751"/>
                </a:cubicBezTo>
                <a:lnTo>
                  <a:pt x="484187" y="158749"/>
                </a:lnTo>
                <a:cubicBezTo>
                  <a:pt x="484187" y="176285"/>
                  <a:pt x="469972" y="190500"/>
                  <a:pt x="452437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75" name="Text 73"/>
          <p:cNvSpPr/>
          <p:nvPr/>
        </p:nvSpPr>
        <p:spPr>
          <a:xfrm>
            <a:off x="976230" y="7440581"/>
            <a:ext cx="531813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1524248" y="7440581"/>
            <a:ext cx="587375" cy="190500"/>
          </a:xfrm>
          <a:custGeom>
            <a:avLst/>
            <a:gdLst/>
            <a:ahLst/>
            <a:cxnLst/>
            <a:rect l="l" t="t" r="r" b="b"/>
            <a:pathLst>
              <a:path w="587375" h="190500">
                <a:moveTo>
                  <a:pt x="31751" y="0"/>
                </a:moveTo>
                <a:lnTo>
                  <a:pt x="555624" y="0"/>
                </a:lnTo>
                <a:cubicBezTo>
                  <a:pt x="573160" y="0"/>
                  <a:pt x="587375" y="14215"/>
                  <a:pt x="587375" y="31751"/>
                </a:cubicBezTo>
                <a:lnTo>
                  <a:pt x="587375" y="158749"/>
                </a:lnTo>
                <a:cubicBezTo>
                  <a:pt x="587375" y="176285"/>
                  <a:pt x="573160" y="190500"/>
                  <a:pt x="55562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1524248" y="7440581"/>
            <a:ext cx="63500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scikit-learn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9591146" y="1463146"/>
            <a:ext cx="2283354" cy="6561667"/>
          </a:xfrm>
          <a:custGeom>
            <a:avLst/>
            <a:gdLst/>
            <a:ahLst/>
            <a:cxnLst/>
            <a:rect l="l" t="t" r="r" b="b"/>
            <a:pathLst>
              <a:path w="2283354" h="6561667">
                <a:moveTo>
                  <a:pt x="63500" y="0"/>
                </a:moveTo>
                <a:lnTo>
                  <a:pt x="2219854" y="0"/>
                </a:lnTo>
                <a:cubicBezTo>
                  <a:pt x="2254901" y="0"/>
                  <a:pt x="2283354" y="28453"/>
                  <a:pt x="2283354" y="63500"/>
                </a:cubicBezTo>
                <a:lnTo>
                  <a:pt x="2283354" y="6498167"/>
                </a:lnTo>
                <a:cubicBezTo>
                  <a:pt x="2283354" y="6533237"/>
                  <a:pt x="2254924" y="6561667"/>
                  <a:pt x="2219854" y="6561667"/>
                </a:cubicBezTo>
                <a:lnTo>
                  <a:pt x="63500" y="6561667"/>
                </a:lnTo>
                <a:cubicBezTo>
                  <a:pt x="28430" y="6561667"/>
                  <a:pt x="0" y="6533237"/>
                  <a:pt x="0" y="6498167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79" name="Shape 77"/>
          <p:cNvSpPr/>
          <p:nvPr/>
        </p:nvSpPr>
        <p:spPr>
          <a:xfrm>
            <a:off x="9752542" y="162454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80" name="Shape 78"/>
          <p:cNvSpPr/>
          <p:nvPr/>
        </p:nvSpPr>
        <p:spPr>
          <a:xfrm>
            <a:off x="9841839" y="171185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0"/>
                </a:moveTo>
                <a:cubicBezTo>
                  <a:pt x="72721" y="0"/>
                  <a:pt x="74005" y="279"/>
                  <a:pt x="75177" y="809"/>
                </a:cubicBezTo>
                <a:lnTo>
                  <a:pt x="127750" y="23106"/>
                </a:lnTo>
                <a:cubicBezTo>
                  <a:pt x="133890" y="25701"/>
                  <a:pt x="138466" y="31756"/>
                  <a:pt x="138438" y="39067"/>
                </a:cubicBezTo>
                <a:cubicBezTo>
                  <a:pt x="138299" y="66749"/>
                  <a:pt x="126913" y="117397"/>
                  <a:pt x="78832" y="140419"/>
                </a:cubicBezTo>
                <a:cubicBezTo>
                  <a:pt x="74172" y="142652"/>
                  <a:pt x="68759" y="142652"/>
                  <a:pt x="64098" y="140419"/>
                </a:cubicBezTo>
                <a:cubicBezTo>
                  <a:pt x="15990" y="117397"/>
                  <a:pt x="4632" y="66749"/>
                  <a:pt x="4493" y="39067"/>
                </a:cubicBezTo>
                <a:cubicBezTo>
                  <a:pt x="4465" y="31756"/>
                  <a:pt x="9041" y="25701"/>
                  <a:pt x="15180" y="23106"/>
                </a:cubicBezTo>
                <a:lnTo>
                  <a:pt x="67726" y="809"/>
                </a:lnTo>
                <a:cubicBezTo>
                  <a:pt x="68898" y="279"/>
                  <a:pt x="70154" y="0"/>
                  <a:pt x="71438" y="0"/>
                </a:cubicBezTo>
                <a:close/>
                <a:moveTo>
                  <a:pt x="71438" y="18641"/>
                </a:moveTo>
                <a:lnTo>
                  <a:pt x="71438" y="124151"/>
                </a:lnTo>
                <a:cubicBezTo>
                  <a:pt x="109947" y="105510"/>
                  <a:pt x="120300" y="64210"/>
                  <a:pt x="120551" y="39486"/>
                </a:cubicBezTo>
                <a:lnTo>
                  <a:pt x="71438" y="18669"/>
                </a:lnTo>
                <a:lnTo>
                  <a:pt x="71438" y="18669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1" name="Text 79"/>
          <p:cNvSpPr/>
          <p:nvPr/>
        </p:nvSpPr>
        <p:spPr>
          <a:xfrm>
            <a:off x="10165292" y="1672165"/>
            <a:ext cx="1000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Unity Catalog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9768417" y="210079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9844"/>
                </a:moveTo>
                <a:cubicBezTo>
                  <a:pt x="0" y="13271"/>
                  <a:pt x="5333" y="7938"/>
                  <a:pt x="11906" y="7938"/>
                </a:cubicBezTo>
                <a:lnTo>
                  <a:pt x="35719" y="7938"/>
                </a:lnTo>
                <a:cubicBezTo>
                  <a:pt x="42292" y="7938"/>
                  <a:pt x="47625" y="13271"/>
                  <a:pt x="47625" y="19844"/>
                </a:cubicBezTo>
                <a:lnTo>
                  <a:pt x="47625" y="23812"/>
                </a:lnTo>
                <a:lnTo>
                  <a:pt x="79375" y="23812"/>
                </a:lnTo>
                <a:lnTo>
                  <a:pt x="79375" y="19844"/>
                </a:lnTo>
                <a:cubicBezTo>
                  <a:pt x="79375" y="13271"/>
                  <a:pt x="84708" y="7938"/>
                  <a:pt x="91281" y="7938"/>
                </a:cubicBezTo>
                <a:lnTo>
                  <a:pt x="115094" y="7938"/>
                </a:lnTo>
                <a:cubicBezTo>
                  <a:pt x="121667" y="7938"/>
                  <a:pt x="127000" y="13271"/>
                  <a:pt x="127000" y="19844"/>
                </a:cubicBezTo>
                <a:lnTo>
                  <a:pt x="127000" y="43656"/>
                </a:lnTo>
                <a:cubicBezTo>
                  <a:pt x="127000" y="50229"/>
                  <a:pt x="121667" y="55563"/>
                  <a:pt x="115094" y="55563"/>
                </a:cubicBezTo>
                <a:lnTo>
                  <a:pt x="91281" y="55563"/>
                </a:lnTo>
                <a:cubicBezTo>
                  <a:pt x="84708" y="55563"/>
                  <a:pt x="79375" y="50229"/>
                  <a:pt x="79375" y="43656"/>
                </a:cubicBezTo>
                <a:lnTo>
                  <a:pt x="79375" y="39688"/>
                </a:lnTo>
                <a:lnTo>
                  <a:pt x="47625" y="39688"/>
                </a:lnTo>
                <a:lnTo>
                  <a:pt x="47625" y="43656"/>
                </a:lnTo>
                <a:cubicBezTo>
                  <a:pt x="47625" y="45467"/>
                  <a:pt x="47203" y="47203"/>
                  <a:pt x="46484" y="48741"/>
                </a:cubicBezTo>
                <a:lnTo>
                  <a:pt x="63500" y="71438"/>
                </a:lnTo>
                <a:lnTo>
                  <a:pt x="83344" y="71438"/>
                </a:lnTo>
                <a:cubicBezTo>
                  <a:pt x="89917" y="71438"/>
                  <a:pt x="95250" y="76771"/>
                  <a:pt x="95250" y="83344"/>
                </a:cubicBezTo>
                <a:lnTo>
                  <a:pt x="95250" y="107156"/>
                </a:lnTo>
                <a:cubicBezTo>
                  <a:pt x="95250" y="113729"/>
                  <a:pt x="89917" y="119063"/>
                  <a:pt x="83344" y="119063"/>
                </a:cubicBezTo>
                <a:lnTo>
                  <a:pt x="59531" y="119063"/>
                </a:lnTo>
                <a:cubicBezTo>
                  <a:pt x="52958" y="119063"/>
                  <a:pt x="47625" y="113729"/>
                  <a:pt x="47625" y="107156"/>
                </a:cubicBezTo>
                <a:lnTo>
                  <a:pt x="47625" y="83344"/>
                </a:lnTo>
                <a:cubicBezTo>
                  <a:pt x="47625" y="81533"/>
                  <a:pt x="48047" y="79797"/>
                  <a:pt x="48766" y="78259"/>
                </a:cubicBezTo>
                <a:lnTo>
                  <a:pt x="31750" y="55563"/>
                </a:lnTo>
                <a:lnTo>
                  <a:pt x="11906" y="55563"/>
                </a:lnTo>
                <a:cubicBezTo>
                  <a:pt x="5333" y="55563"/>
                  <a:pt x="0" y="50229"/>
                  <a:pt x="0" y="43656"/>
                </a:cubicBezTo>
                <a:lnTo>
                  <a:pt x="0" y="19844"/>
                </a:ln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83" name="Text 81"/>
          <p:cNvSpPr/>
          <p:nvPr/>
        </p:nvSpPr>
        <p:spPr>
          <a:xfrm>
            <a:off x="10006542" y="2069040"/>
            <a:ext cx="1198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Lineage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10006542" y="2227790"/>
            <a:ext cx="11906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Track data flow end-to-end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9760480" y="251354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55563" y="61516"/>
                </a:moveTo>
                <a:cubicBezTo>
                  <a:pt x="71991" y="61516"/>
                  <a:pt x="85328" y="48178"/>
                  <a:pt x="85328" y="31750"/>
                </a:cubicBezTo>
                <a:cubicBezTo>
                  <a:pt x="85328" y="15322"/>
                  <a:pt x="71991" y="1984"/>
                  <a:pt x="55563" y="1984"/>
                </a:cubicBezTo>
                <a:cubicBezTo>
                  <a:pt x="39134" y="1984"/>
                  <a:pt x="25797" y="15322"/>
                  <a:pt x="25797" y="31750"/>
                </a:cubicBezTo>
                <a:cubicBezTo>
                  <a:pt x="25797" y="48178"/>
                  <a:pt x="39134" y="61516"/>
                  <a:pt x="55562" y="61516"/>
                </a:cubicBezTo>
                <a:close/>
                <a:moveTo>
                  <a:pt x="48196" y="75406"/>
                </a:moveTo>
                <a:cubicBezTo>
                  <a:pt x="23763" y="75406"/>
                  <a:pt x="3969" y="95200"/>
                  <a:pt x="3969" y="119633"/>
                </a:cubicBezTo>
                <a:cubicBezTo>
                  <a:pt x="3969" y="123701"/>
                  <a:pt x="7268" y="127000"/>
                  <a:pt x="11336" y="127000"/>
                </a:cubicBezTo>
                <a:lnTo>
                  <a:pt x="73720" y="127000"/>
                </a:lnTo>
                <a:cubicBezTo>
                  <a:pt x="64740" y="116433"/>
                  <a:pt x="59531" y="102815"/>
                  <a:pt x="59531" y="88404"/>
                </a:cubicBezTo>
                <a:lnTo>
                  <a:pt x="59531" y="80690"/>
                </a:lnTo>
                <a:cubicBezTo>
                  <a:pt x="59531" y="78879"/>
                  <a:pt x="59779" y="77093"/>
                  <a:pt x="60251" y="75406"/>
                </a:cubicBezTo>
                <a:lnTo>
                  <a:pt x="48196" y="75406"/>
                </a:lnTo>
                <a:close/>
                <a:moveTo>
                  <a:pt x="110455" y="121171"/>
                </a:moveTo>
                <a:lnTo>
                  <a:pt x="107156" y="122734"/>
                </a:lnTo>
                <a:lnTo>
                  <a:pt x="107156" y="76076"/>
                </a:lnTo>
                <a:lnTo>
                  <a:pt x="130969" y="84013"/>
                </a:lnTo>
                <a:lnTo>
                  <a:pt x="130969" y="88875"/>
                </a:lnTo>
                <a:cubicBezTo>
                  <a:pt x="130969" y="102716"/>
                  <a:pt x="122982" y="115292"/>
                  <a:pt x="110455" y="121196"/>
                </a:cubicBezTo>
                <a:close/>
                <a:moveTo>
                  <a:pt x="104651" y="64368"/>
                </a:moveTo>
                <a:lnTo>
                  <a:pt x="76870" y="73620"/>
                </a:lnTo>
                <a:cubicBezTo>
                  <a:pt x="73620" y="74712"/>
                  <a:pt x="71438" y="77738"/>
                  <a:pt x="71438" y="81161"/>
                </a:cubicBezTo>
                <a:lnTo>
                  <a:pt x="71438" y="88875"/>
                </a:lnTo>
                <a:cubicBezTo>
                  <a:pt x="71438" y="107330"/>
                  <a:pt x="82104" y="124123"/>
                  <a:pt x="98772" y="131961"/>
                </a:cubicBezTo>
                <a:lnTo>
                  <a:pt x="103361" y="134119"/>
                </a:lnTo>
                <a:cubicBezTo>
                  <a:pt x="104552" y="134665"/>
                  <a:pt x="105842" y="134962"/>
                  <a:pt x="107131" y="134962"/>
                </a:cubicBezTo>
                <a:cubicBezTo>
                  <a:pt x="108421" y="134962"/>
                  <a:pt x="109736" y="134665"/>
                  <a:pt x="110902" y="134119"/>
                </a:cubicBezTo>
                <a:lnTo>
                  <a:pt x="115491" y="131961"/>
                </a:lnTo>
                <a:cubicBezTo>
                  <a:pt x="132209" y="124098"/>
                  <a:pt x="142875" y="107305"/>
                  <a:pt x="142875" y="88850"/>
                </a:cubicBezTo>
                <a:lnTo>
                  <a:pt x="142875" y="81136"/>
                </a:lnTo>
                <a:cubicBezTo>
                  <a:pt x="142875" y="77713"/>
                  <a:pt x="140692" y="74687"/>
                  <a:pt x="137443" y="73596"/>
                </a:cubicBezTo>
                <a:lnTo>
                  <a:pt x="109662" y="64343"/>
                </a:lnTo>
                <a:cubicBezTo>
                  <a:pt x="108024" y="63798"/>
                  <a:pt x="106263" y="63798"/>
                  <a:pt x="104651" y="64343"/>
                </a:cubicBez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86" name="Text 84"/>
          <p:cNvSpPr/>
          <p:nvPr/>
        </p:nvSpPr>
        <p:spPr>
          <a:xfrm>
            <a:off x="10006542" y="2481790"/>
            <a:ext cx="1047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Access Control</a:t>
            </a:r>
            <a:endParaRPr lang="en-US" sz="1600" dirty="0"/>
          </a:p>
        </p:txBody>
      </p:sp>
      <p:sp>
        <p:nvSpPr>
          <p:cNvPr id="87" name="Text 85"/>
          <p:cNvSpPr/>
          <p:nvPr/>
        </p:nvSpPr>
        <p:spPr>
          <a:xfrm>
            <a:off x="10006542" y="2640540"/>
            <a:ext cx="103981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Role-based permissions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9784292" y="2926290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7242" y="7938"/>
                </a:moveTo>
                <a:lnTo>
                  <a:pt x="79375" y="7938"/>
                </a:lnTo>
                <a:cubicBezTo>
                  <a:pt x="88131" y="7938"/>
                  <a:pt x="95250" y="15056"/>
                  <a:pt x="95250" y="23812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23812"/>
                </a:lnTo>
                <a:cubicBezTo>
                  <a:pt x="0" y="15056"/>
                  <a:pt x="7119" y="7938"/>
                  <a:pt x="15875" y="7938"/>
                </a:cubicBezTo>
                <a:lnTo>
                  <a:pt x="18008" y="7938"/>
                </a:lnTo>
                <a:cubicBezTo>
                  <a:pt x="20737" y="3200"/>
                  <a:pt x="25871" y="0"/>
                  <a:pt x="31750" y="0"/>
                </a:cubicBezTo>
                <a:lnTo>
                  <a:pt x="63500" y="0"/>
                </a:lnTo>
                <a:cubicBezTo>
                  <a:pt x="69379" y="0"/>
                  <a:pt x="74513" y="3200"/>
                  <a:pt x="77242" y="7938"/>
                </a:cubicBezTo>
                <a:close/>
                <a:moveTo>
                  <a:pt x="61516" y="27781"/>
                </a:moveTo>
                <a:cubicBezTo>
                  <a:pt x="64815" y="27781"/>
                  <a:pt x="67469" y="25127"/>
                  <a:pt x="67469" y="21828"/>
                </a:cubicBezTo>
                <a:cubicBezTo>
                  <a:pt x="67469" y="18529"/>
                  <a:pt x="64815" y="15875"/>
                  <a:pt x="61516" y="15875"/>
                </a:cubicBezTo>
                <a:lnTo>
                  <a:pt x="33734" y="15875"/>
                </a:lnTo>
                <a:cubicBezTo>
                  <a:pt x="30435" y="15875"/>
                  <a:pt x="27781" y="18529"/>
                  <a:pt x="27781" y="21828"/>
                </a:cubicBezTo>
                <a:cubicBezTo>
                  <a:pt x="27781" y="25127"/>
                  <a:pt x="30435" y="27781"/>
                  <a:pt x="33734" y="27781"/>
                </a:cubicBezTo>
                <a:lnTo>
                  <a:pt x="61516" y="27781"/>
                </a:lnTo>
                <a:close/>
                <a:moveTo>
                  <a:pt x="31750" y="63500"/>
                </a:moveTo>
                <a:cubicBezTo>
                  <a:pt x="31750" y="59119"/>
                  <a:pt x="28193" y="55563"/>
                  <a:pt x="23812" y="55563"/>
                </a:cubicBezTo>
                <a:cubicBezTo>
                  <a:pt x="19432" y="55563"/>
                  <a:pt x="15875" y="59119"/>
                  <a:pt x="15875" y="63500"/>
                </a:cubicBezTo>
                <a:cubicBezTo>
                  <a:pt x="15875" y="67881"/>
                  <a:pt x="19432" y="71438"/>
                  <a:pt x="23812" y="71438"/>
                </a:cubicBezTo>
                <a:cubicBezTo>
                  <a:pt x="28193" y="71438"/>
                  <a:pt x="31750" y="67881"/>
                  <a:pt x="31750" y="63500"/>
                </a:cubicBezTo>
                <a:close/>
                <a:moveTo>
                  <a:pt x="39688" y="63500"/>
                </a:moveTo>
                <a:cubicBezTo>
                  <a:pt x="39688" y="66799"/>
                  <a:pt x="42342" y="69453"/>
                  <a:pt x="45641" y="69453"/>
                </a:cubicBezTo>
                <a:lnTo>
                  <a:pt x="73422" y="69453"/>
                </a:lnTo>
                <a:cubicBezTo>
                  <a:pt x="76721" y="69453"/>
                  <a:pt x="79375" y="66799"/>
                  <a:pt x="79375" y="63500"/>
                </a:cubicBezTo>
                <a:cubicBezTo>
                  <a:pt x="79375" y="60201"/>
                  <a:pt x="76721" y="57547"/>
                  <a:pt x="73422" y="57547"/>
                </a:cubicBezTo>
                <a:lnTo>
                  <a:pt x="45641" y="57547"/>
                </a:lnTo>
                <a:cubicBezTo>
                  <a:pt x="42342" y="57547"/>
                  <a:pt x="39688" y="60201"/>
                  <a:pt x="39688" y="63500"/>
                </a:cubicBezTo>
                <a:close/>
                <a:moveTo>
                  <a:pt x="39688" y="95250"/>
                </a:moveTo>
                <a:cubicBezTo>
                  <a:pt x="39688" y="98549"/>
                  <a:pt x="42342" y="101203"/>
                  <a:pt x="45641" y="101203"/>
                </a:cubicBezTo>
                <a:lnTo>
                  <a:pt x="73422" y="101203"/>
                </a:lnTo>
                <a:cubicBezTo>
                  <a:pt x="76721" y="101203"/>
                  <a:pt x="79375" y="98549"/>
                  <a:pt x="79375" y="95250"/>
                </a:cubicBezTo>
                <a:cubicBezTo>
                  <a:pt x="79375" y="91951"/>
                  <a:pt x="76721" y="89297"/>
                  <a:pt x="73422" y="89297"/>
                </a:cubicBezTo>
                <a:lnTo>
                  <a:pt x="45641" y="89297"/>
                </a:lnTo>
                <a:cubicBezTo>
                  <a:pt x="42342" y="89297"/>
                  <a:pt x="39688" y="91951"/>
                  <a:pt x="39688" y="95250"/>
                </a:cubicBezTo>
                <a:close/>
                <a:moveTo>
                  <a:pt x="23812" y="103188"/>
                </a:moveTo>
                <a:cubicBezTo>
                  <a:pt x="28193" y="103188"/>
                  <a:pt x="31750" y="99631"/>
                  <a:pt x="31750" y="95250"/>
                </a:cubicBezTo>
                <a:cubicBezTo>
                  <a:pt x="31750" y="90869"/>
                  <a:pt x="28193" y="87313"/>
                  <a:pt x="23812" y="87313"/>
                </a:cubicBezTo>
                <a:cubicBezTo>
                  <a:pt x="19432" y="87313"/>
                  <a:pt x="15875" y="90869"/>
                  <a:pt x="15875" y="95250"/>
                </a:cubicBezTo>
                <a:cubicBezTo>
                  <a:pt x="15875" y="99631"/>
                  <a:pt x="19432" y="103188"/>
                  <a:pt x="23812" y="103188"/>
                </a:cubicBez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89" name="Text 87"/>
          <p:cNvSpPr/>
          <p:nvPr/>
        </p:nvSpPr>
        <p:spPr>
          <a:xfrm>
            <a:off x="10006542" y="2894540"/>
            <a:ext cx="1127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Audit Logs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10006542" y="3053290"/>
            <a:ext cx="111918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activity tracking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9760480" y="333904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59333" y="-1984"/>
                </a:moveTo>
                <a:cubicBezTo>
                  <a:pt x="57820" y="-3522"/>
                  <a:pt x="55612" y="-4142"/>
                  <a:pt x="53529" y="-3572"/>
                </a:cubicBezTo>
                <a:cubicBezTo>
                  <a:pt x="51445" y="-3001"/>
                  <a:pt x="49833" y="-1389"/>
                  <a:pt x="49312" y="695"/>
                </a:cubicBezTo>
                <a:lnTo>
                  <a:pt x="45517" y="15627"/>
                </a:lnTo>
                <a:cubicBezTo>
                  <a:pt x="45244" y="16718"/>
                  <a:pt x="44128" y="17363"/>
                  <a:pt x="43061" y="17041"/>
                </a:cubicBezTo>
                <a:lnTo>
                  <a:pt x="28228" y="12874"/>
                </a:lnTo>
                <a:cubicBezTo>
                  <a:pt x="26144" y="12278"/>
                  <a:pt x="23912" y="12874"/>
                  <a:pt x="22399" y="14387"/>
                </a:cubicBezTo>
                <a:cubicBezTo>
                  <a:pt x="20886" y="15900"/>
                  <a:pt x="20290" y="18132"/>
                  <a:pt x="20886" y="20216"/>
                </a:cubicBezTo>
                <a:lnTo>
                  <a:pt x="25078" y="35049"/>
                </a:lnTo>
                <a:cubicBezTo>
                  <a:pt x="25375" y="36116"/>
                  <a:pt x="24730" y="37232"/>
                  <a:pt x="23664" y="37505"/>
                </a:cubicBezTo>
                <a:lnTo>
                  <a:pt x="8706" y="41300"/>
                </a:lnTo>
                <a:cubicBezTo>
                  <a:pt x="6623" y="41821"/>
                  <a:pt x="4986" y="43458"/>
                  <a:pt x="4415" y="45541"/>
                </a:cubicBezTo>
                <a:cubicBezTo>
                  <a:pt x="3845" y="47625"/>
                  <a:pt x="4465" y="49833"/>
                  <a:pt x="6003" y="51346"/>
                </a:cubicBezTo>
                <a:lnTo>
                  <a:pt x="17041" y="62086"/>
                </a:lnTo>
                <a:cubicBezTo>
                  <a:pt x="17835" y="62855"/>
                  <a:pt x="17835" y="64145"/>
                  <a:pt x="17041" y="64939"/>
                </a:cubicBezTo>
                <a:lnTo>
                  <a:pt x="6028" y="75679"/>
                </a:lnTo>
                <a:cubicBezTo>
                  <a:pt x="4490" y="77192"/>
                  <a:pt x="3870" y="79400"/>
                  <a:pt x="4440" y="81483"/>
                </a:cubicBezTo>
                <a:cubicBezTo>
                  <a:pt x="5011" y="83567"/>
                  <a:pt x="6648" y="85179"/>
                  <a:pt x="8731" y="85725"/>
                </a:cubicBezTo>
                <a:lnTo>
                  <a:pt x="23664" y="89520"/>
                </a:lnTo>
                <a:cubicBezTo>
                  <a:pt x="24755" y="89793"/>
                  <a:pt x="25400" y="90909"/>
                  <a:pt x="25078" y="91976"/>
                </a:cubicBezTo>
                <a:lnTo>
                  <a:pt x="20886" y="106784"/>
                </a:lnTo>
                <a:cubicBezTo>
                  <a:pt x="20290" y="108868"/>
                  <a:pt x="20886" y="111100"/>
                  <a:pt x="22399" y="112613"/>
                </a:cubicBezTo>
                <a:cubicBezTo>
                  <a:pt x="23912" y="114126"/>
                  <a:pt x="26144" y="114722"/>
                  <a:pt x="28228" y="114126"/>
                </a:cubicBezTo>
                <a:lnTo>
                  <a:pt x="43061" y="109934"/>
                </a:lnTo>
                <a:cubicBezTo>
                  <a:pt x="44128" y="109637"/>
                  <a:pt x="45244" y="110282"/>
                  <a:pt x="45517" y="111348"/>
                </a:cubicBezTo>
                <a:lnTo>
                  <a:pt x="49312" y="126281"/>
                </a:lnTo>
                <a:cubicBezTo>
                  <a:pt x="49833" y="128364"/>
                  <a:pt x="51470" y="130001"/>
                  <a:pt x="53553" y="130572"/>
                </a:cubicBezTo>
                <a:cubicBezTo>
                  <a:pt x="55637" y="131142"/>
                  <a:pt x="57845" y="130522"/>
                  <a:pt x="59358" y="128984"/>
                </a:cubicBezTo>
                <a:lnTo>
                  <a:pt x="70098" y="117946"/>
                </a:lnTo>
                <a:cubicBezTo>
                  <a:pt x="70867" y="117153"/>
                  <a:pt x="72157" y="117153"/>
                  <a:pt x="72951" y="117946"/>
                </a:cubicBezTo>
                <a:lnTo>
                  <a:pt x="83666" y="128984"/>
                </a:lnTo>
                <a:cubicBezTo>
                  <a:pt x="85179" y="130522"/>
                  <a:pt x="87387" y="131142"/>
                  <a:pt x="89471" y="130572"/>
                </a:cubicBezTo>
                <a:cubicBezTo>
                  <a:pt x="91554" y="130001"/>
                  <a:pt x="93166" y="128364"/>
                  <a:pt x="93712" y="126281"/>
                </a:cubicBezTo>
                <a:lnTo>
                  <a:pt x="97507" y="111373"/>
                </a:lnTo>
                <a:cubicBezTo>
                  <a:pt x="97780" y="110282"/>
                  <a:pt x="98896" y="109637"/>
                  <a:pt x="99963" y="109959"/>
                </a:cubicBezTo>
                <a:lnTo>
                  <a:pt x="114796" y="114151"/>
                </a:lnTo>
                <a:cubicBezTo>
                  <a:pt x="116880" y="114746"/>
                  <a:pt x="119112" y="114151"/>
                  <a:pt x="120625" y="112638"/>
                </a:cubicBezTo>
                <a:cubicBezTo>
                  <a:pt x="122138" y="111125"/>
                  <a:pt x="122734" y="108893"/>
                  <a:pt x="122138" y="106809"/>
                </a:cubicBezTo>
                <a:lnTo>
                  <a:pt x="117946" y="91976"/>
                </a:lnTo>
                <a:cubicBezTo>
                  <a:pt x="117649" y="90909"/>
                  <a:pt x="118294" y="89793"/>
                  <a:pt x="119360" y="89520"/>
                </a:cubicBezTo>
                <a:lnTo>
                  <a:pt x="134293" y="85725"/>
                </a:lnTo>
                <a:cubicBezTo>
                  <a:pt x="136376" y="85204"/>
                  <a:pt x="138013" y="83567"/>
                  <a:pt x="138584" y="81483"/>
                </a:cubicBezTo>
                <a:cubicBezTo>
                  <a:pt x="139154" y="79400"/>
                  <a:pt x="138534" y="77167"/>
                  <a:pt x="136996" y="75679"/>
                </a:cubicBezTo>
                <a:lnTo>
                  <a:pt x="125958" y="64939"/>
                </a:lnTo>
                <a:cubicBezTo>
                  <a:pt x="125164" y="64170"/>
                  <a:pt x="125164" y="62880"/>
                  <a:pt x="125958" y="62086"/>
                </a:cubicBezTo>
                <a:lnTo>
                  <a:pt x="136996" y="51346"/>
                </a:lnTo>
                <a:cubicBezTo>
                  <a:pt x="138534" y="49833"/>
                  <a:pt x="139154" y="47625"/>
                  <a:pt x="138584" y="45541"/>
                </a:cubicBezTo>
                <a:cubicBezTo>
                  <a:pt x="138013" y="43458"/>
                  <a:pt x="136376" y="41846"/>
                  <a:pt x="134293" y="41300"/>
                </a:cubicBezTo>
                <a:lnTo>
                  <a:pt x="119360" y="37505"/>
                </a:lnTo>
                <a:cubicBezTo>
                  <a:pt x="118269" y="37232"/>
                  <a:pt x="117624" y="36116"/>
                  <a:pt x="117946" y="35049"/>
                </a:cubicBezTo>
                <a:lnTo>
                  <a:pt x="122138" y="20216"/>
                </a:lnTo>
                <a:cubicBezTo>
                  <a:pt x="122734" y="18132"/>
                  <a:pt x="122138" y="15900"/>
                  <a:pt x="120625" y="14387"/>
                </a:cubicBezTo>
                <a:cubicBezTo>
                  <a:pt x="119112" y="12874"/>
                  <a:pt x="116880" y="12278"/>
                  <a:pt x="114796" y="12874"/>
                </a:cubicBezTo>
                <a:lnTo>
                  <a:pt x="99963" y="17066"/>
                </a:lnTo>
                <a:cubicBezTo>
                  <a:pt x="98896" y="17363"/>
                  <a:pt x="97780" y="16718"/>
                  <a:pt x="97507" y="15652"/>
                </a:cubicBezTo>
                <a:lnTo>
                  <a:pt x="93712" y="695"/>
                </a:lnTo>
                <a:cubicBezTo>
                  <a:pt x="93191" y="-1389"/>
                  <a:pt x="91554" y="-3026"/>
                  <a:pt x="89471" y="-3597"/>
                </a:cubicBezTo>
                <a:cubicBezTo>
                  <a:pt x="87387" y="-4167"/>
                  <a:pt x="85179" y="-3547"/>
                  <a:pt x="83666" y="-2009"/>
                </a:cubicBezTo>
                <a:lnTo>
                  <a:pt x="72926" y="9054"/>
                </a:lnTo>
                <a:cubicBezTo>
                  <a:pt x="72157" y="9847"/>
                  <a:pt x="70867" y="9847"/>
                  <a:pt x="70073" y="9054"/>
                </a:cubicBezTo>
                <a:lnTo>
                  <a:pt x="59333" y="-1984"/>
                </a:lnTo>
                <a:close/>
              </a:path>
            </a:pathLst>
          </a:custGeom>
          <a:solidFill>
            <a:srgbClr val="38BDF8">
              <a:alpha val="70196"/>
            </a:srgbClr>
          </a:solidFill>
          <a:ln/>
        </p:spPr>
      </p:sp>
      <p:sp>
        <p:nvSpPr>
          <p:cNvPr id="92" name="Text 90"/>
          <p:cNvSpPr/>
          <p:nvPr/>
        </p:nvSpPr>
        <p:spPr>
          <a:xfrm>
            <a:off x="10006542" y="3307290"/>
            <a:ext cx="833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Compliance</a:t>
            </a:r>
            <a:endParaRPr lang="en-US" sz="1600" dirty="0"/>
          </a:p>
        </p:txBody>
      </p:sp>
      <p:sp>
        <p:nvSpPr>
          <p:cNvPr id="93" name="Text 91"/>
          <p:cNvSpPr/>
          <p:nvPr/>
        </p:nvSpPr>
        <p:spPr>
          <a:xfrm>
            <a:off x="10006542" y="3466040"/>
            <a:ext cx="8255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GDPR, SOC2 ready</a:t>
            </a:r>
            <a:endParaRPr lang="en-US" sz="1600" dirty="0"/>
          </a:p>
        </p:txBody>
      </p:sp>
      <p:sp>
        <p:nvSpPr>
          <p:cNvPr id="94" name="Shape 92"/>
          <p:cNvSpPr/>
          <p:nvPr/>
        </p:nvSpPr>
        <p:spPr>
          <a:xfrm>
            <a:off x="9752542" y="3722686"/>
            <a:ext cx="1960563" cy="5292"/>
          </a:xfrm>
          <a:custGeom>
            <a:avLst/>
            <a:gdLst/>
            <a:ahLst/>
            <a:cxnLst/>
            <a:rect l="l" t="t" r="r" b="b"/>
            <a:pathLst>
              <a:path w="1960563" h="5292">
                <a:moveTo>
                  <a:pt x="0" y="0"/>
                </a:moveTo>
                <a:lnTo>
                  <a:pt x="1960563" y="0"/>
                </a:lnTo>
                <a:lnTo>
                  <a:pt x="1960563" y="5292"/>
                </a:lnTo>
                <a:lnTo>
                  <a:pt x="0" y="5292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30196"/>
            </a:srgbClr>
          </a:solidFill>
          <a:ln/>
        </p:spPr>
      </p:sp>
      <p:sp>
        <p:nvSpPr>
          <p:cNvPr id="95" name="Text 93"/>
          <p:cNvSpPr/>
          <p:nvPr/>
        </p:nvSpPr>
        <p:spPr>
          <a:xfrm>
            <a:off x="9752542" y="3852335"/>
            <a:ext cx="2008187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Platform Stack: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9752542" y="4042835"/>
            <a:ext cx="1023938" cy="190500"/>
          </a:xfrm>
          <a:custGeom>
            <a:avLst/>
            <a:gdLst/>
            <a:ahLst/>
            <a:cxnLst/>
            <a:rect l="l" t="t" r="r" b="b"/>
            <a:pathLst>
              <a:path w="1023938" h="190500">
                <a:moveTo>
                  <a:pt x="31751" y="0"/>
                </a:moveTo>
                <a:lnTo>
                  <a:pt x="992187" y="0"/>
                </a:lnTo>
                <a:cubicBezTo>
                  <a:pt x="1009722" y="0"/>
                  <a:pt x="1023938" y="14215"/>
                  <a:pt x="1023938" y="31751"/>
                </a:cubicBezTo>
                <a:lnTo>
                  <a:pt x="1023938" y="158749"/>
                </a:lnTo>
                <a:cubicBezTo>
                  <a:pt x="1023938" y="176285"/>
                  <a:pt x="1009722" y="190500"/>
                  <a:pt x="992187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97" name="Text 95"/>
          <p:cNvSpPr/>
          <p:nvPr/>
        </p:nvSpPr>
        <p:spPr>
          <a:xfrm>
            <a:off x="9752542" y="4042835"/>
            <a:ext cx="1071563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Databricks Lakehouse</a:t>
            </a:r>
            <a:endParaRPr lang="en-US" sz="1600" dirty="0"/>
          </a:p>
        </p:txBody>
      </p:sp>
      <p:sp>
        <p:nvSpPr>
          <p:cNvPr id="98" name="Shape 96"/>
          <p:cNvSpPr/>
          <p:nvPr/>
        </p:nvSpPr>
        <p:spPr>
          <a:xfrm>
            <a:off x="10839732" y="4042835"/>
            <a:ext cx="555625" cy="190500"/>
          </a:xfrm>
          <a:custGeom>
            <a:avLst/>
            <a:gdLst/>
            <a:ahLst/>
            <a:cxnLst/>
            <a:rect l="l" t="t" r="r" b="b"/>
            <a:pathLst>
              <a:path w="555625" h="190500">
                <a:moveTo>
                  <a:pt x="31751" y="0"/>
                </a:moveTo>
                <a:lnTo>
                  <a:pt x="523874" y="0"/>
                </a:lnTo>
                <a:cubicBezTo>
                  <a:pt x="541410" y="0"/>
                  <a:pt x="555625" y="14215"/>
                  <a:pt x="555625" y="31751"/>
                </a:cubicBezTo>
                <a:lnTo>
                  <a:pt x="555625" y="158749"/>
                </a:lnTo>
                <a:cubicBezTo>
                  <a:pt x="555625" y="176285"/>
                  <a:pt x="541410" y="190500"/>
                  <a:pt x="52387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99" name="Text 97"/>
          <p:cNvSpPr/>
          <p:nvPr/>
        </p:nvSpPr>
        <p:spPr>
          <a:xfrm>
            <a:off x="10839732" y="4042835"/>
            <a:ext cx="60325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Delta Lake</a:t>
            </a:r>
            <a:endParaRPr lang="en-US" sz="1600" dirty="0"/>
          </a:p>
        </p:txBody>
      </p:sp>
      <p:sp>
        <p:nvSpPr>
          <p:cNvPr id="100" name="Shape 98"/>
          <p:cNvSpPr/>
          <p:nvPr/>
        </p:nvSpPr>
        <p:spPr>
          <a:xfrm>
            <a:off x="9752542" y="4296835"/>
            <a:ext cx="587375" cy="190500"/>
          </a:xfrm>
          <a:custGeom>
            <a:avLst/>
            <a:gdLst/>
            <a:ahLst/>
            <a:cxnLst/>
            <a:rect l="l" t="t" r="r" b="b"/>
            <a:pathLst>
              <a:path w="587375" h="190500">
                <a:moveTo>
                  <a:pt x="31751" y="0"/>
                </a:moveTo>
                <a:lnTo>
                  <a:pt x="555624" y="0"/>
                </a:lnTo>
                <a:cubicBezTo>
                  <a:pt x="573160" y="0"/>
                  <a:pt x="587375" y="14215"/>
                  <a:pt x="587375" y="31751"/>
                </a:cubicBezTo>
                <a:lnTo>
                  <a:pt x="587375" y="158749"/>
                </a:lnTo>
                <a:cubicBezTo>
                  <a:pt x="587375" y="176285"/>
                  <a:pt x="573160" y="190500"/>
                  <a:pt x="55562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101" name="Text 99"/>
          <p:cNvSpPr/>
          <p:nvPr/>
        </p:nvSpPr>
        <p:spPr>
          <a:xfrm>
            <a:off x="9752542" y="4296835"/>
            <a:ext cx="63500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Workflows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617" y="368617"/>
            <a:ext cx="11519274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b="1" spc="203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Science Excellence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8617" y="626649"/>
            <a:ext cx="11620644" cy="368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12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58 Features Across 6 Categories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8617" y="1068989"/>
            <a:ext cx="11537705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Carefully engineered features with clear business logic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8617" y="1474467"/>
            <a:ext cx="884680" cy="36862"/>
          </a:xfrm>
          <a:custGeom>
            <a:avLst/>
            <a:gdLst/>
            <a:ahLst/>
            <a:cxnLst/>
            <a:rect l="l" t="t" r="r" b="b"/>
            <a:pathLst>
              <a:path w="884680" h="36862">
                <a:moveTo>
                  <a:pt x="0" y="0"/>
                </a:moveTo>
                <a:lnTo>
                  <a:pt x="884680" y="0"/>
                </a:lnTo>
                <a:lnTo>
                  <a:pt x="884680" y="36862"/>
                </a:lnTo>
                <a:lnTo>
                  <a:pt x="0" y="36862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71689" y="1698709"/>
            <a:ext cx="3710742" cy="2180983"/>
          </a:xfrm>
          <a:custGeom>
            <a:avLst/>
            <a:gdLst/>
            <a:ahLst/>
            <a:cxnLst/>
            <a:rect l="l" t="t" r="r" b="b"/>
            <a:pathLst>
              <a:path w="3710742" h="2180983">
                <a:moveTo>
                  <a:pt x="73717" y="0"/>
                </a:moveTo>
                <a:lnTo>
                  <a:pt x="3637025" y="0"/>
                </a:lnTo>
                <a:cubicBezTo>
                  <a:pt x="3677738" y="0"/>
                  <a:pt x="3710742" y="33004"/>
                  <a:pt x="3710742" y="73717"/>
                </a:cubicBezTo>
                <a:lnTo>
                  <a:pt x="3710742" y="2107265"/>
                </a:lnTo>
                <a:cubicBezTo>
                  <a:pt x="3710742" y="2147978"/>
                  <a:pt x="3677738" y="2180983"/>
                  <a:pt x="3637025" y="2180983"/>
                </a:cubicBezTo>
                <a:lnTo>
                  <a:pt x="73717" y="2180983"/>
                </a:lnTo>
                <a:cubicBezTo>
                  <a:pt x="33004" y="2180983"/>
                  <a:pt x="0" y="2147978"/>
                  <a:pt x="0" y="2107265"/>
                </a:cubicBezTo>
                <a:lnTo>
                  <a:pt x="0" y="73717"/>
                </a:lnTo>
                <a:cubicBezTo>
                  <a:pt x="0" y="33032"/>
                  <a:pt x="33032" y="0"/>
                  <a:pt x="7371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59069" y="1886092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368617" h="368617">
                <a:moveTo>
                  <a:pt x="73723" y="0"/>
                </a:moveTo>
                <a:lnTo>
                  <a:pt x="294893" y="0"/>
                </a:lnTo>
                <a:cubicBezTo>
                  <a:pt x="335610" y="0"/>
                  <a:pt x="368617" y="33007"/>
                  <a:pt x="368617" y="73723"/>
                </a:cubicBezTo>
                <a:lnTo>
                  <a:pt x="368617" y="294893"/>
                </a:lnTo>
                <a:cubicBezTo>
                  <a:pt x="368617" y="335610"/>
                  <a:pt x="335610" y="368617"/>
                  <a:pt x="294893" y="368617"/>
                </a:cubicBezTo>
                <a:lnTo>
                  <a:pt x="73723" y="368617"/>
                </a:lnTo>
                <a:cubicBezTo>
                  <a:pt x="33007" y="368617"/>
                  <a:pt x="0" y="335610"/>
                  <a:pt x="0" y="294893"/>
                </a:cubicBezTo>
                <a:lnTo>
                  <a:pt x="0" y="73723"/>
                </a:lnTo>
                <a:cubicBezTo>
                  <a:pt x="0" y="33034"/>
                  <a:pt x="33034" y="0"/>
                  <a:pt x="73723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62742" y="1987462"/>
            <a:ext cx="165878" cy="165878"/>
          </a:xfrm>
          <a:custGeom>
            <a:avLst/>
            <a:gdLst/>
            <a:ahLst/>
            <a:cxnLst/>
            <a:rect l="l" t="t" r="r" b="b"/>
            <a:pathLst>
              <a:path w="165878" h="165878">
                <a:moveTo>
                  <a:pt x="82939" y="0"/>
                </a:moveTo>
                <a:cubicBezTo>
                  <a:pt x="128714" y="0"/>
                  <a:pt x="165878" y="37164"/>
                  <a:pt x="165878" y="82939"/>
                </a:cubicBezTo>
                <a:cubicBezTo>
                  <a:pt x="165878" y="128714"/>
                  <a:pt x="128714" y="165878"/>
                  <a:pt x="82939" y="165878"/>
                </a:cubicBezTo>
                <a:cubicBezTo>
                  <a:pt x="37164" y="165878"/>
                  <a:pt x="0" y="128714"/>
                  <a:pt x="0" y="82939"/>
                </a:cubicBezTo>
                <a:cubicBezTo>
                  <a:pt x="0" y="37164"/>
                  <a:pt x="37164" y="0"/>
                  <a:pt x="82939" y="0"/>
                </a:cubicBezTo>
                <a:close/>
                <a:moveTo>
                  <a:pt x="75163" y="38878"/>
                </a:moveTo>
                <a:lnTo>
                  <a:pt x="75163" y="82939"/>
                </a:lnTo>
                <a:cubicBezTo>
                  <a:pt x="75163" y="85531"/>
                  <a:pt x="76459" y="87960"/>
                  <a:pt x="78630" y="89418"/>
                </a:cubicBezTo>
                <a:lnTo>
                  <a:pt x="109732" y="110153"/>
                </a:lnTo>
                <a:cubicBezTo>
                  <a:pt x="113296" y="112551"/>
                  <a:pt x="118123" y="111579"/>
                  <a:pt x="120520" y="107982"/>
                </a:cubicBezTo>
                <a:cubicBezTo>
                  <a:pt x="122918" y="104386"/>
                  <a:pt x="121946" y="99591"/>
                  <a:pt x="118350" y="97194"/>
                </a:cubicBezTo>
                <a:lnTo>
                  <a:pt x="90714" y="78792"/>
                </a:lnTo>
                <a:lnTo>
                  <a:pt x="90714" y="38878"/>
                </a:lnTo>
                <a:cubicBezTo>
                  <a:pt x="90714" y="34569"/>
                  <a:pt x="87248" y="31102"/>
                  <a:pt x="82939" y="31102"/>
                </a:cubicBezTo>
                <a:cubicBezTo>
                  <a:pt x="78630" y="31102"/>
                  <a:pt x="75163" y="34569"/>
                  <a:pt x="75163" y="38878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9" name="Shape 7"/>
          <p:cNvSpPr/>
          <p:nvPr/>
        </p:nvSpPr>
        <p:spPr>
          <a:xfrm>
            <a:off x="3565888" y="1941385"/>
            <a:ext cx="331755" cy="258032"/>
          </a:xfrm>
          <a:custGeom>
            <a:avLst/>
            <a:gdLst/>
            <a:ahLst/>
            <a:cxnLst/>
            <a:rect l="l" t="t" r="r" b="b"/>
            <a:pathLst>
              <a:path w="331755" h="258032">
                <a:moveTo>
                  <a:pt x="129016" y="0"/>
                </a:moveTo>
                <a:lnTo>
                  <a:pt x="202739" y="0"/>
                </a:lnTo>
                <a:cubicBezTo>
                  <a:pt x="273945" y="0"/>
                  <a:pt x="331755" y="57810"/>
                  <a:pt x="331755" y="129016"/>
                </a:cubicBezTo>
                <a:lnTo>
                  <a:pt x="331755" y="129016"/>
                </a:lnTo>
                <a:cubicBezTo>
                  <a:pt x="331755" y="200222"/>
                  <a:pt x="273945" y="258032"/>
                  <a:pt x="202739" y="258032"/>
                </a:cubicBezTo>
                <a:lnTo>
                  <a:pt x="129016" y="258032"/>
                </a:lnTo>
                <a:cubicBezTo>
                  <a:pt x="57810" y="258032"/>
                  <a:pt x="0" y="200222"/>
                  <a:pt x="0" y="129016"/>
                </a:cubicBezTo>
                <a:lnTo>
                  <a:pt x="0" y="129016"/>
                </a:lnTo>
                <a:cubicBezTo>
                  <a:pt x="0" y="57810"/>
                  <a:pt x="57810" y="0"/>
                  <a:pt x="129016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565888" y="1941385"/>
            <a:ext cx="396263" cy="258032"/>
          </a:xfrm>
          <a:prstGeom prst="rect">
            <a:avLst/>
          </a:prstGeom>
          <a:noFill/>
          <a:ln/>
        </p:spPr>
        <p:txBody>
          <a:bodyPr wrap="square" lIns="110585" tIns="36862" rIns="110585" bIns="36862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9069" y="2365294"/>
            <a:ext cx="3418921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Temporal Features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9069" y="2697049"/>
            <a:ext cx="340049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Time-based patterns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9069" y="2991943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Day, Week, Month, Quarter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9069" y="3176251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Weekend flags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9069" y="3360559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Seasonal encoding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9069" y="3544868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Cyclic transformations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38037" y="1698709"/>
            <a:ext cx="3710742" cy="2180983"/>
          </a:xfrm>
          <a:custGeom>
            <a:avLst/>
            <a:gdLst/>
            <a:ahLst/>
            <a:cxnLst/>
            <a:rect l="l" t="t" r="r" b="b"/>
            <a:pathLst>
              <a:path w="3710742" h="2180983">
                <a:moveTo>
                  <a:pt x="73717" y="0"/>
                </a:moveTo>
                <a:lnTo>
                  <a:pt x="3637025" y="0"/>
                </a:lnTo>
                <a:cubicBezTo>
                  <a:pt x="3677738" y="0"/>
                  <a:pt x="3710742" y="33004"/>
                  <a:pt x="3710742" y="73717"/>
                </a:cubicBezTo>
                <a:lnTo>
                  <a:pt x="3710742" y="2107265"/>
                </a:lnTo>
                <a:cubicBezTo>
                  <a:pt x="3710742" y="2147978"/>
                  <a:pt x="3677738" y="2180983"/>
                  <a:pt x="3637025" y="2180983"/>
                </a:cubicBezTo>
                <a:lnTo>
                  <a:pt x="73717" y="2180983"/>
                </a:lnTo>
                <a:cubicBezTo>
                  <a:pt x="33004" y="2180983"/>
                  <a:pt x="0" y="2147978"/>
                  <a:pt x="0" y="2107265"/>
                </a:cubicBezTo>
                <a:lnTo>
                  <a:pt x="0" y="73717"/>
                </a:lnTo>
                <a:cubicBezTo>
                  <a:pt x="0" y="33032"/>
                  <a:pt x="33032" y="0"/>
                  <a:pt x="7371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425417" y="1886092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368617" h="368617">
                <a:moveTo>
                  <a:pt x="73723" y="0"/>
                </a:moveTo>
                <a:lnTo>
                  <a:pt x="294893" y="0"/>
                </a:lnTo>
                <a:cubicBezTo>
                  <a:pt x="335610" y="0"/>
                  <a:pt x="368617" y="33007"/>
                  <a:pt x="368617" y="73723"/>
                </a:cubicBezTo>
                <a:lnTo>
                  <a:pt x="368617" y="294893"/>
                </a:lnTo>
                <a:cubicBezTo>
                  <a:pt x="368617" y="335610"/>
                  <a:pt x="335610" y="368617"/>
                  <a:pt x="294893" y="368617"/>
                </a:cubicBezTo>
                <a:lnTo>
                  <a:pt x="73723" y="368617"/>
                </a:lnTo>
                <a:cubicBezTo>
                  <a:pt x="33007" y="368617"/>
                  <a:pt x="0" y="335610"/>
                  <a:pt x="0" y="294893"/>
                </a:cubicBezTo>
                <a:lnTo>
                  <a:pt x="0" y="73723"/>
                </a:lnTo>
                <a:cubicBezTo>
                  <a:pt x="0" y="33034"/>
                  <a:pt x="33034" y="0"/>
                  <a:pt x="73723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518723" y="1987462"/>
            <a:ext cx="186612" cy="165878"/>
          </a:xfrm>
          <a:custGeom>
            <a:avLst/>
            <a:gdLst/>
            <a:ahLst/>
            <a:cxnLst/>
            <a:rect l="l" t="t" r="r" b="b"/>
            <a:pathLst>
              <a:path w="186612" h="165878">
                <a:moveTo>
                  <a:pt x="93306" y="20735"/>
                </a:moveTo>
                <a:cubicBezTo>
                  <a:pt x="127648" y="20735"/>
                  <a:pt x="155510" y="48597"/>
                  <a:pt x="155510" y="82939"/>
                </a:cubicBezTo>
                <a:cubicBezTo>
                  <a:pt x="155510" y="117281"/>
                  <a:pt x="127648" y="145143"/>
                  <a:pt x="93306" y="145143"/>
                </a:cubicBezTo>
                <a:cubicBezTo>
                  <a:pt x="72183" y="145143"/>
                  <a:pt x="53489" y="134614"/>
                  <a:pt x="42247" y="118479"/>
                </a:cubicBezTo>
                <a:cubicBezTo>
                  <a:pt x="38975" y="113782"/>
                  <a:pt x="32495" y="112648"/>
                  <a:pt x="27797" y="115920"/>
                </a:cubicBezTo>
                <a:cubicBezTo>
                  <a:pt x="23100" y="119192"/>
                  <a:pt x="21966" y="125672"/>
                  <a:pt x="25238" y="130369"/>
                </a:cubicBezTo>
                <a:cubicBezTo>
                  <a:pt x="40206" y="151817"/>
                  <a:pt x="65120" y="165878"/>
                  <a:pt x="93306" y="165878"/>
                </a:cubicBezTo>
                <a:cubicBezTo>
                  <a:pt x="139117" y="165878"/>
                  <a:pt x="176245" y="128749"/>
                  <a:pt x="176245" y="82939"/>
                </a:cubicBezTo>
                <a:cubicBezTo>
                  <a:pt x="176245" y="37128"/>
                  <a:pt x="139117" y="0"/>
                  <a:pt x="93306" y="0"/>
                </a:cubicBezTo>
                <a:cubicBezTo>
                  <a:pt x="65541" y="0"/>
                  <a:pt x="40983" y="13640"/>
                  <a:pt x="25918" y="34569"/>
                </a:cubicBezTo>
                <a:lnTo>
                  <a:pt x="25918" y="25918"/>
                </a:lnTo>
                <a:cubicBezTo>
                  <a:pt x="25918" y="20184"/>
                  <a:pt x="21285" y="15551"/>
                  <a:pt x="15551" y="15551"/>
                </a:cubicBezTo>
                <a:cubicBezTo>
                  <a:pt x="9817" y="15551"/>
                  <a:pt x="5184" y="20184"/>
                  <a:pt x="5184" y="25918"/>
                </a:cubicBezTo>
                <a:lnTo>
                  <a:pt x="5184" y="62204"/>
                </a:lnTo>
                <a:cubicBezTo>
                  <a:pt x="5184" y="67939"/>
                  <a:pt x="9817" y="72571"/>
                  <a:pt x="15551" y="72571"/>
                </a:cubicBezTo>
                <a:lnTo>
                  <a:pt x="23521" y="72571"/>
                </a:lnTo>
                <a:cubicBezTo>
                  <a:pt x="23683" y="72571"/>
                  <a:pt x="23845" y="72571"/>
                  <a:pt x="24007" y="72571"/>
                </a:cubicBezTo>
                <a:lnTo>
                  <a:pt x="51869" y="72571"/>
                </a:lnTo>
                <a:cubicBezTo>
                  <a:pt x="57604" y="72571"/>
                  <a:pt x="62236" y="67939"/>
                  <a:pt x="62236" y="62204"/>
                </a:cubicBezTo>
                <a:cubicBezTo>
                  <a:pt x="62236" y="56470"/>
                  <a:pt x="57604" y="51837"/>
                  <a:pt x="51869" y="51837"/>
                </a:cubicBezTo>
                <a:lnTo>
                  <a:pt x="39461" y="51837"/>
                </a:lnTo>
                <a:cubicBezTo>
                  <a:pt x="50184" y="33240"/>
                  <a:pt x="70304" y="20735"/>
                  <a:pt x="93306" y="20735"/>
                </a:cubicBezTo>
                <a:close/>
                <a:moveTo>
                  <a:pt x="101082" y="49245"/>
                </a:moveTo>
                <a:cubicBezTo>
                  <a:pt x="101082" y="44936"/>
                  <a:pt x="97615" y="41469"/>
                  <a:pt x="93306" y="41469"/>
                </a:cubicBezTo>
                <a:cubicBezTo>
                  <a:pt x="88997" y="41469"/>
                  <a:pt x="85531" y="44936"/>
                  <a:pt x="85531" y="49245"/>
                </a:cubicBezTo>
                <a:lnTo>
                  <a:pt x="85531" y="82939"/>
                </a:lnTo>
                <a:cubicBezTo>
                  <a:pt x="85531" y="85012"/>
                  <a:pt x="86341" y="86989"/>
                  <a:pt x="87798" y="88446"/>
                </a:cubicBezTo>
                <a:lnTo>
                  <a:pt x="111125" y="111773"/>
                </a:lnTo>
                <a:cubicBezTo>
                  <a:pt x="114170" y="114818"/>
                  <a:pt x="119095" y="114818"/>
                  <a:pt x="122108" y="111773"/>
                </a:cubicBezTo>
                <a:cubicBezTo>
                  <a:pt x="125121" y="108728"/>
                  <a:pt x="125153" y="103803"/>
                  <a:pt x="122108" y="100790"/>
                </a:cubicBezTo>
                <a:lnTo>
                  <a:pt x="101049" y="79731"/>
                </a:lnTo>
                <a:lnTo>
                  <a:pt x="101049" y="49245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0" name="Shape 18"/>
          <p:cNvSpPr/>
          <p:nvPr/>
        </p:nvSpPr>
        <p:spPr>
          <a:xfrm>
            <a:off x="7417549" y="1941385"/>
            <a:ext cx="350186" cy="258032"/>
          </a:xfrm>
          <a:custGeom>
            <a:avLst/>
            <a:gdLst/>
            <a:ahLst/>
            <a:cxnLst/>
            <a:rect l="l" t="t" r="r" b="b"/>
            <a:pathLst>
              <a:path w="350186" h="258032">
                <a:moveTo>
                  <a:pt x="129016" y="0"/>
                </a:moveTo>
                <a:lnTo>
                  <a:pt x="221170" y="0"/>
                </a:lnTo>
                <a:cubicBezTo>
                  <a:pt x="292376" y="0"/>
                  <a:pt x="350186" y="57810"/>
                  <a:pt x="350186" y="129016"/>
                </a:cubicBezTo>
                <a:lnTo>
                  <a:pt x="350186" y="129016"/>
                </a:lnTo>
                <a:cubicBezTo>
                  <a:pt x="350186" y="200222"/>
                  <a:pt x="292376" y="258032"/>
                  <a:pt x="221170" y="258032"/>
                </a:cubicBezTo>
                <a:lnTo>
                  <a:pt x="129016" y="258032"/>
                </a:lnTo>
                <a:cubicBezTo>
                  <a:pt x="57810" y="258032"/>
                  <a:pt x="0" y="200222"/>
                  <a:pt x="0" y="129016"/>
                </a:cubicBezTo>
                <a:lnTo>
                  <a:pt x="0" y="129016"/>
                </a:lnTo>
                <a:cubicBezTo>
                  <a:pt x="0" y="57810"/>
                  <a:pt x="57810" y="0"/>
                  <a:pt x="129016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417549" y="1941385"/>
            <a:ext cx="414694" cy="258032"/>
          </a:xfrm>
          <a:prstGeom prst="rect">
            <a:avLst/>
          </a:prstGeom>
          <a:noFill/>
          <a:ln/>
        </p:spPr>
        <p:txBody>
          <a:bodyPr wrap="square" lIns="110585" tIns="36862" rIns="110585" bIns="36862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25417" y="2365294"/>
            <a:ext cx="3418921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Lag Features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25417" y="2697049"/>
            <a:ext cx="340049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Historical patterns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25417" y="2991943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1, 7, 14, 30 day lags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25417" y="3176251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Year-over-year (365d)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25417" y="3360559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Customer lags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25417" y="3544868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Trend indicators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04386" y="1698709"/>
            <a:ext cx="3710742" cy="2180983"/>
          </a:xfrm>
          <a:custGeom>
            <a:avLst/>
            <a:gdLst/>
            <a:ahLst/>
            <a:cxnLst/>
            <a:rect l="l" t="t" r="r" b="b"/>
            <a:pathLst>
              <a:path w="3710742" h="2180983">
                <a:moveTo>
                  <a:pt x="73717" y="0"/>
                </a:moveTo>
                <a:lnTo>
                  <a:pt x="3637025" y="0"/>
                </a:lnTo>
                <a:cubicBezTo>
                  <a:pt x="3677738" y="0"/>
                  <a:pt x="3710742" y="33004"/>
                  <a:pt x="3710742" y="73717"/>
                </a:cubicBezTo>
                <a:lnTo>
                  <a:pt x="3710742" y="2107265"/>
                </a:lnTo>
                <a:cubicBezTo>
                  <a:pt x="3710742" y="2147978"/>
                  <a:pt x="3677738" y="2180983"/>
                  <a:pt x="3637025" y="2180983"/>
                </a:cubicBezTo>
                <a:lnTo>
                  <a:pt x="73717" y="2180983"/>
                </a:lnTo>
                <a:cubicBezTo>
                  <a:pt x="33004" y="2180983"/>
                  <a:pt x="0" y="2147978"/>
                  <a:pt x="0" y="2107265"/>
                </a:cubicBezTo>
                <a:lnTo>
                  <a:pt x="0" y="73717"/>
                </a:lnTo>
                <a:cubicBezTo>
                  <a:pt x="0" y="33032"/>
                  <a:pt x="33032" y="0"/>
                  <a:pt x="7371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291766" y="1886092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368617" h="368617">
                <a:moveTo>
                  <a:pt x="73723" y="0"/>
                </a:moveTo>
                <a:lnTo>
                  <a:pt x="294893" y="0"/>
                </a:lnTo>
                <a:cubicBezTo>
                  <a:pt x="335610" y="0"/>
                  <a:pt x="368617" y="33007"/>
                  <a:pt x="368617" y="73723"/>
                </a:cubicBezTo>
                <a:lnTo>
                  <a:pt x="368617" y="294893"/>
                </a:lnTo>
                <a:cubicBezTo>
                  <a:pt x="368617" y="335610"/>
                  <a:pt x="335610" y="368617"/>
                  <a:pt x="294893" y="368617"/>
                </a:cubicBezTo>
                <a:lnTo>
                  <a:pt x="73723" y="368617"/>
                </a:lnTo>
                <a:cubicBezTo>
                  <a:pt x="33007" y="368617"/>
                  <a:pt x="0" y="335610"/>
                  <a:pt x="0" y="294893"/>
                </a:cubicBezTo>
                <a:lnTo>
                  <a:pt x="0" y="73723"/>
                </a:lnTo>
                <a:cubicBezTo>
                  <a:pt x="0" y="33034"/>
                  <a:pt x="33034" y="0"/>
                  <a:pt x="73723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395440" y="1987462"/>
            <a:ext cx="165878" cy="165878"/>
          </a:xfrm>
          <a:custGeom>
            <a:avLst/>
            <a:gdLst/>
            <a:ahLst/>
            <a:cxnLst/>
            <a:rect l="l" t="t" r="r" b="b"/>
            <a:pathLst>
              <a:path w="165878" h="165878">
                <a:moveTo>
                  <a:pt x="10367" y="10367"/>
                </a:moveTo>
                <a:cubicBezTo>
                  <a:pt x="16102" y="10367"/>
                  <a:pt x="20735" y="15000"/>
                  <a:pt x="20735" y="20735"/>
                </a:cubicBezTo>
                <a:lnTo>
                  <a:pt x="20735" y="129592"/>
                </a:lnTo>
                <a:cubicBezTo>
                  <a:pt x="20735" y="132443"/>
                  <a:pt x="23067" y="134776"/>
                  <a:pt x="25918" y="134776"/>
                </a:cubicBezTo>
                <a:lnTo>
                  <a:pt x="155510" y="134776"/>
                </a:lnTo>
                <a:cubicBezTo>
                  <a:pt x="161245" y="134776"/>
                  <a:pt x="165878" y="139408"/>
                  <a:pt x="165878" y="145143"/>
                </a:cubicBezTo>
                <a:cubicBezTo>
                  <a:pt x="165878" y="150877"/>
                  <a:pt x="161245" y="155510"/>
                  <a:pt x="155510" y="155510"/>
                </a:cubicBezTo>
                <a:lnTo>
                  <a:pt x="25918" y="155510"/>
                </a:lnTo>
                <a:cubicBezTo>
                  <a:pt x="11598" y="155510"/>
                  <a:pt x="0" y="143912"/>
                  <a:pt x="0" y="129592"/>
                </a:cubicBezTo>
                <a:lnTo>
                  <a:pt x="0" y="20735"/>
                </a:lnTo>
                <a:cubicBezTo>
                  <a:pt x="0" y="15000"/>
                  <a:pt x="4633" y="10367"/>
                  <a:pt x="10367" y="10367"/>
                </a:cubicBezTo>
                <a:close/>
                <a:moveTo>
                  <a:pt x="77755" y="31102"/>
                </a:moveTo>
                <a:cubicBezTo>
                  <a:pt x="79926" y="31102"/>
                  <a:pt x="81999" y="32009"/>
                  <a:pt x="83490" y="33629"/>
                </a:cubicBezTo>
                <a:lnTo>
                  <a:pt x="106524" y="58738"/>
                </a:lnTo>
                <a:lnTo>
                  <a:pt x="121492" y="43737"/>
                </a:lnTo>
                <a:cubicBezTo>
                  <a:pt x="124538" y="40692"/>
                  <a:pt x="129462" y="40692"/>
                  <a:pt x="132475" y="43737"/>
                </a:cubicBezTo>
                <a:lnTo>
                  <a:pt x="153210" y="64472"/>
                </a:lnTo>
                <a:cubicBezTo>
                  <a:pt x="154668" y="65930"/>
                  <a:pt x="155478" y="67906"/>
                  <a:pt x="155478" y="69980"/>
                </a:cubicBezTo>
                <a:lnTo>
                  <a:pt x="155478" y="106265"/>
                </a:lnTo>
                <a:cubicBezTo>
                  <a:pt x="155478" y="110574"/>
                  <a:pt x="152011" y="114041"/>
                  <a:pt x="147702" y="114041"/>
                </a:cubicBezTo>
                <a:lnTo>
                  <a:pt x="49213" y="114041"/>
                </a:lnTo>
                <a:cubicBezTo>
                  <a:pt x="44904" y="114041"/>
                  <a:pt x="41437" y="110574"/>
                  <a:pt x="41437" y="106265"/>
                </a:cubicBezTo>
                <a:lnTo>
                  <a:pt x="41437" y="69980"/>
                </a:lnTo>
                <a:cubicBezTo>
                  <a:pt x="41437" y="68036"/>
                  <a:pt x="42182" y="66157"/>
                  <a:pt x="43478" y="64731"/>
                </a:cubicBezTo>
                <a:lnTo>
                  <a:pt x="71988" y="33629"/>
                </a:lnTo>
                <a:cubicBezTo>
                  <a:pt x="73446" y="32009"/>
                  <a:pt x="75552" y="31102"/>
                  <a:pt x="77723" y="31102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1" name="Shape 29"/>
          <p:cNvSpPr/>
          <p:nvPr/>
        </p:nvSpPr>
        <p:spPr>
          <a:xfrm>
            <a:off x="11301945" y="1941385"/>
            <a:ext cx="331755" cy="258032"/>
          </a:xfrm>
          <a:custGeom>
            <a:avLst/>
            <a:gdLst/>
            <a:ahLst/>
            <a:cxnLst/>
            <a:rect l="l" t="t" r="r" b="b"/>
            <a:pathLst>
              <a:path w="331755" h="258032">
                <a:moveTo>
                  <a:pt x="129016" y="0"/>
                </a:moveTo>
                <a:lnTo>
                  <a:pt x="202739" y="0"/>
                </a:lnTo>
                <a:cubicBezTo>
                  <a:pt x="273945" y="0"/>
                  <a:pt x="331755" y="57810"/>
                  <a:pt x="331755" y="129016"/>
                </a:cubicBezTo>
                <a:lnTo>
                  <a:pt x="331755" y="129016"/>
                </a:lnTo>
                <a:cubicBezTo>
                  <a:pt x="331755" y="200222"/>
                  <a:pt x="273945" y="258032"/>
                  <a:pt x="202739" y="258032"/>
                </a:cubicBezTo>
                <a:lnTo>
                  <a:pt x="129016" y="258032"/>
                </a:lnTo>
                <a:cubicBezTo>
                  <a:pt x="57810" y="258032"/>
                  <a:pt x="0" y="200222"/>
                  <a:pt x="0" y="129016"/>
                </a:cubicBezTo>
                <a:lnTo>
                  <a:pt x="0" y="129016"/>
                </a:lnTo>
                <a:cubicBezTo>
                  <a:pt x="0" y="57810"/>
                  <a:pt x="57810" y="0"/>
                  <a:pt x="129016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1301945" y="1941385"/>
            <a:ext cx="396263" cy="258032"/>
          </a:xfrm>
          <a:prstGeom prst="rect">
            <a:avLst/>
          </a:prstGeom>
          <a:noFill/>
          <a:ln/>
        </p:spPr>
        <p:txBody>
          <a:bodyPr wrap="square" lIns="110585" tIns="36862" rIns="110585" bIns="36862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91766" y="2365294"/>
            <a:ext cx="3418921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Rolling Windows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291766" y="2697049"/>
            <a:ext cx="340049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Trends &amp; smoothing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291766" y="2991943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7/30/60/90 day averages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91766" y="3176251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Standard deviations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291766" y="3360559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Min/Max ranges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291766" y="3544868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Moving statistics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71689" y="4033283"/>
            <a:ext cx="3710742" cy="2180983"/>
          </a:xfrm>
          <a:custGeom>
            <a:avLst/>
            <a:gdLst/>
            <a:ahLst/>
            <a:cxnLst/>
            <a:rect l="l" t="t" r="r" b="b"/>
            <a:pathLst>
              <a:path w="3710742" h="2180983">
                <a:moveTo>
                  <a:pt x="73717" y="0"/>
                </a:moveTo>
                <a:lnTo>
                  <a:pt x="3637025" y="0"/>
                </a:lnTo>
                <a:cubicBezTo>
                  <a:pt x="3677738" y="0"/>
                  <a:pt x="3710742" y="33004"/>
                  <a:pt x="3710742" y="73717"/>
                </a:cubicBezTo>
                <a:lnTo>
                  <a:pt x="3710742" y="2107265"/>
                </a:lnTo>
                <a:cubicBezTo>
                  <a:pt x="3710742" y="2147978"/>
                  <a:pt x="3677738" y="2180983"/>
                  <a:pt x="3637025" y="2180983"/>
                </a:cubicBezTo>
                <a:lnTo>
                  <a:pt x="73717" y="2180983"/>
                </a:lnTo>
                <a:cubicBezTo>
                  <a:pt x="33004" y="2180983"/>
                  <a:pt x="0" y="2147978"/>
                  <a:pt x="0" y="2107265"/>
                </a:cubicBezTo>
                <a:lnTo>
                  <a:pt x="0" y="73717"/>
                </a:lnTo>
                <a:cubicBezTo>
                  <a:pt x="0" y="33032"/>
                  <a:pt x="33032" y="0"/>
                  <a:pt x="7371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59069" y="4220662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368617" h="368617">
                <a:moveTo>
                  <a:pt x="73723" y="0"/>
                </a:moveTo>
                <a:lnTo>
                  <a:pt x="294893" y="0"/>
                </a:lnTo>
                <a:cubicBezTo>
                  <a:pt x="335610" y="0"/>
                  <a:pt x="368617" y="33007"/>
                  <a:pt x="368617" y="73723"/>
                </a:cubicBezTo>
                <a:lnTo>
                  <a:pt x="368617" y="294893"/>
                </a:lnTo>
                <a:cubicBezTo>
                  <a:pt x="368617" y="335610"/>
                  <a:pt x="335610" y="368617"/>
                  <a:pt x="294893" y="368617"/>
                </a:cubicBezTo>
                <a:lnTo>
                  <a:pt x="73723" y="368617"/>
                </a:lnTo>
                <a:cubicBezTo>
                  <a:pt x="33007" y="368617"/>
                  <a:pt x="0" y="335610"/>
                  <a:pt x="0" y="294893"/>
                </a:cubicBezTo>
                <a:lnTo>
                  <a:pt x="0" y="73723"/>
                </a:lnTo>
                <a:cubicBezTo>
                  <a:pt x="0" y="33034"/>
                  <a:pt x="33034" y="0"/>
                  <a:pt x="73723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662742" y="4322032"/>
            <a:ext cx="165878" cy="165878"/>
          </a:xfrm>
          <a:custGeom>
            <a:avLst/>
            <a:gdLst/>
            <a:ahLst/>
            <a:cxnLst/>
            <a:rect l="l" t="t" r="r" b="b"/>
            <a:pathLst>
              <a:path w="165878" h="165878">
                <a:moveTo>
                  <a:pt x="20735" y="20735"/>
                </a:moveTo>
                <a:cubicBezTo>
                  <a:pt x="20735" y="15000"/>
                  <a:pt x="16102" y="10367"/>
                  <a:pt x="10367" y="10367"/>
                </a:cubicBezTo>
                <a:cubicBezTo>
                  <a:pt x="4633" y="10367"/>
                  <a:pt x="0" y="15000"/>
                  <a:pt x="0" y="20735"/>
                </a:cubicBezTo>
                <a:lnTo>
                  <a:pt x="0" y="129592"/>
                </a:lnTo>
                <a:cubicBezTo>
                  <a:pt x="0" y="143912"/>
                  <a:pt x="11598" y="155510"/>
                  <a:pt x="25918" y="155510"/>
                </a:cubicBezTo>
                <a:lnTo>
                  <a:pt x="155510" y="155510"/>
                </a:lnTo>
                <a:cubicBezTo>
                  <a:pt x="161245" y="155510"/>
                  <a:pt x="165878" y="150877"/>
                  <a:pt x="165878" y="145143"/>
                </a:cubicBezTo>
                <a:cubicBezTo>
                  <a:pt x="165878" y="139408"/>
                  <a:pt x="161245" y="134776"/>
                  <a:pt x="155510" y="134776"/>
                </a:cubicBezTo>
                <a:lnTo>
                  <a:pt x="25918" y="134776"/>
                </a:lnTo>
                <a:cubicBezTo>
                  <a:pt x="23067" y="134776"/>
                  <a:pt x="20735" y="132443"/>
                  <a:pt x="20735" y="129592"/>
                </a:cubicBezTo>
                <a:lnTo>
                  <a:pt x="20735" y="20735"/>
                </a:lnTo>
                <a:close/>
                <a:moveTo>
                  <a:pt x="152465" y="48791"/>
                </a:moveTo>
                <a:cubicBezTo>
                  <a:pt x="156515" y="44742"/>
                  <a:pt x="156515" y="38165"/>
                  <a:pt x="152465" y="34115"/>
                </a:cubicBezTo>
                <a:cubicBezTo>
                  <a:pt x="148415" y="30065"/>
                  <a:pt x="141838" y="30065"/>
                  <a:pt x="137789" y="34115"/>
                </a:cubicBezTo>
                <a:lnTo>
                  <a:pt x="103673" y="68263"/>
                </a:lnTo>
                <a:lnTo>
                  <a:pt x="85077" y="49698"/>
                </a:lnTo>
                <a:cubicBezTo>
                  <a:pt x="81027" y="45649"/>
                  <a:pt x="74451" y="45649"/>
                  <a:pt x="70401" y="49698"/>
                </a:cubicBezTo>
                <a:lnTo>
                  <a:pt x="39299" y="80801"/>
                </a:lnTo>
                <a:cubicBezTo>
                  <a:pt x="35249" y="84850"/>
                  <a:pt x="35249" y="91427"/>
                  <a:pt x="39299" y="95477"/>
                </a:cubicBezTo>
                <a:cubicBezTo>
                  <a:pt x="43348" y="99527"/>
                  <a:pt x="49925" y="99527"/>
                  <a:pt x="53975" y="95477"/>
                </a:cubicBezTo>
                <a:lnTo>
                  <a:pt x="77755" y="71697"/>
                </a:lnTo>
                <a:lnTo>
                  <a:pt x="96352" y="90293"/>
                </a:lnTo>
                <a:cubicBezTo>
                  <a:pt x="100401" y="94343"/>
                  <a:pt x="106978" y="94343"/>
                  <a:pt x="111028" y="90293"/>
                </a:cubicBezTo>
                <a:lnTo>
                  <a:pt x="152497" y="48824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2" name="Shape 40"/>
          <p:cNvSpPr/>
          <p:nvPr/>
        </p:nvSpPr>
        <p:spPr>
          <a:xfrm>
            <a:off x="3604765" y="4275955"/>
            <a:ext cx="294893" cy="258032"/>
          </a:xfrm>
          <a:custGeom>
            <a:avLst/>
            <a:gdLst/>
            <a:ahLst/>
            <a:cxnLst/>
            <a:rect l="l" t="t" r="r" b="b"/>
            <a:pathLst>
              <a:path w="294893" h="258032">
                <a:moveTo>
                  <a:pt x="129016" y="0"/>
                </a:moveTo>
                <a:lnTo>
                  <a:pt x="165878" y="0"/>
                </a:lnTo>
                <a:cubicBezTo>
                  <a:pt x="237083" y="0"/>
                  <a:pt x="294893" y="57810"/>
                  <a:pt x="294893" y="129016"/>
                </a:cubicBezTo>
                <a:lnTo>
                  <a:pt x="294893" y="129016"/>
                </a:lnTo>
                <a:cubicBezTo>
                  <a:pt x="294893" y="200222"/>
                  <a:pt x="237083" y="258032"/>
                  <a:pt x="165878" y="258032"/>
                </a:cubicBezTo>
                <a:lnTo>
                  <a:pt x="129016" y="258032"/>
                </a:lnTo>
                <a:cubicBezTo>
                  <a:pt x="57810" y="258032"/>
                  <a:pt x="0" y="200222"/>
                  <a:pt x="0" y="129016"/>
                </a:cubicBezTo>
                <a:lnTo>
                  <a:pt x="0" y="129016"/>
                </a:lnTo>
                <a:cubicBezTo>
                  <a:pt x="0" y="57810"/>
                  <a:pt x="57810" y="0"/>
                  <a:pt x="129016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3604765" y="4275955"/>
            <a:ext cx="359401" cy="258032"/>
          </a:xfrm>
          <a:prstGeom prst="rect">
            <a:avLst/>
          </a:prstGeom>
          <a:noFill/>
          <a:ln/>
        </p:spPr>
        <p:txBody>
          <a:bodyPr wrap="square" lIns="110585" tIns="36862" rIns="110585" bIns="36862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59069" y="4699864"/>
            <a:ext cx="3418921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Growth &amp; Trends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59069" y="5031619"/>
            <a:ext cx="340049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Momentum indicators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59069" y="5326512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Growth rates (7d, 30d, 365d)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59069" y="5510821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Demand volatility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59069" y="5695129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Sales momentum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59069" y="5879438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Acceleration metrics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238037" y="4033283"/>
            <a:ext cx="3710742" cy="2180983"/>
          </a:xfrm>
          <a:custGeom>
            <a:avLst/>
            <a:gdLst/>
            <a:ahLst/>
            <a:cxnLst/>
            <a:rect l="l" t="t" r="r" b="b"/>
            <a:pathLst>
              <a:path w="3710742" h="2180983">
                <a:moveTo>
                  <a:pt x="73717" y="0"/>
                </a:moveTo>
                <a:lnTo>
                  <a:pt x="3637025" y="0"/>
                </a:lnTo>
                <a:cubicBezTo>
                  <a:pt x="3677738" y="0"/>
                  <a:pt x="3710742" y="33004"/>
                  <a:pt x="3710742" y="73717"/>
                </a:cubicBezTo>
                <a:lnTo>
                  <a:pt x="3710742" y="2107265"/>
                </a:lnTo>
                <a:cubicBezTo>
                  <a:pt x="3710742" y="2147978"/>
                  <a:pt x="3677738" y="2180983"/>
                  <a:pt x="3637025" y="2180983"/>
                </a:cubicBezTo>
                <a:lnTo>
                  <a:pt x="73717" y="2180983"/>
                </a:lnTo>
                <a:cubicBezTo>
                  <a:pt x="33004" y="2180983"/>
                  <a:pt x="0" y="2147978"/>
                  <a:pt x="0" y="2107265"/>
                </a:cubicBezTo>
                <a:lnTo>
                  <a:pt x="0" y="73717"/>
                </a:lnTo>
                <a:cubicBezTo>
                  <a:pt x="0" y="33032"/>
                  <a:pt x="33032" y="0"/>
                  <a:pt x="7371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EC4899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4425417" y="4220662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368617" h="368617">
                <a:moveTo>
                  <a:pt x="73723" y="0"/>
                </a:moveTo>
                <a:lnTo>
                  <a:pt x="294893" y="0"/>
                </a:lnTo>
                <a:cubicBezTo>
                  <a:pt x="335610" y="0"/>
                  <a:pt x="368617" y="33007"/>
                  <a:pt x="368617" y="73723"/>
                </a:cubicBezTo>
                <a:lnTo>
                  <a:pt x="368617" y="294893"/>
                </a:lnTo>
                <a:cubicBezTo>
                  <a:pt x="368617" y="335610"/>
                  <a:pt x="335610" y="368617"/>
                  <a:pt x="294893" y="368617"/>
                </a:cubicBezTo>
                <a:lnTo>
                  <a:pt x="73723" y="368617"/>
                </a:lnTo>
                <a:cubicBezTo>
                  <a:pt x="33007" y="368617"/>
                  <a:pt x="0" y="335610"/>
                  <a:pt x="0" y="294893"/>
                </a:cubicBezTo>
                <a:lnTo>
                  <a:pt x="0" y="73723"/>
                </a:lnTo>
                <a:cubicBezTo>
                  <a:pt x="0" y="33034"/>
                  <a:pt x="33034" y="0"/>
                  <a:pt x="73723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4529091" y="4322032"/>
            <a:ext cx="165878" cy="165878"/>
          </a:xfrm>
          <a:custGeom>
            <a:avLst/>
            <a:gdLst/>
            <a:ahLst/>
            <a:cxnLst/>
            <a:rect l="l" t="t" r="r" b="b"/>
            <a:pathLst>
              <a:path w="165878" h="165878">
                <a:moveTo>
                  <a:pt x="155543" y="62204"/>
                </a:moveTo>
                <a:lnTo>
                  <a:pt x="158102" y="62204"/>
                </a:lnTo>
                <a:cubicBezTo>
                  <a:pt x="162411" y="62204"/>
                  <a:pt x="165878" y="58738"/>
                  <a:pt x="165878" y="54429"/>
                </a:cubicBezTo>
                <a:lnTo>
                  <a:pt x="165878" y="7776"/>
                </a:lnTo>
                <a:cubicBezTo>
                  <a:pt x="165878" y="4633"/>
                  <a:pt x="163998" y="1782"/>
                  <a:pt x="161083" y="583"/>
                </a:cubicBezTo>
                <a:cubicBezTo>
                  <a:pt x="158167" y="-616"/>
                  <a:pt x="154830" y="65"/>
                  <a:pt x="152594" y="2268"/>
                </a:cubicBezTo>
                <a:lnTo>
                  <a:pt x="135845" y="19050"/>
                </a:lnTo>
                <a:cubicBezTo>
                  <a:pt x="121492" y="7160"/>
                  <a:pt x="103026" y="0"/>
                  <a:pt x="82939" y="0"/>
                </a:cubicBezTo>
                <a:cubicBezTo>
                  <a:pt x="41145" y="0"/>
                  <a:pt x="6577" y="30908"/>
                  <a:pt x="842" y="71114"/>
                </a:cubicBezTo>
                <a:cubicBezTo>
                  <a:pt x="32" y="76783"/>
                  <a:pt x="3953" y="82032"/>
                  <a:pt x="9622" y="82842"/>
                </a:cubicBezTo>
                <a:cubicBezTo>
                  <a:pt x="15292" y="83652"/>
                  <a:pt x="20540" y="79699"/>
                  <a:pt x="21350" y="74062"/>
                </a:cubicBezTo>
                <a:cubicBezTo>
                  <a:pt x="25659" y="43899"/>
                  <a:pt x="51610" y="20735"/>
                  <a:pt x="82939" y="20735"/>
                </a:cubicBezTo>
                <a:cubicBezTo>
                  <a:pt x="97323" y="20735"/>
                  <a:pt x="110542" y="25594"/>
                  <a:pt x="121071" y="33791"/>
                </a:cubicBezTo>
                <a:lnTo>
                  <a:pt x="105941" y="48921"/>
                </a:lnTo>
                <a:cubicBezTo>
                  <a:pt x="103706" y="51156"/>
                  <a:pt x="103058" y="54493"/>
                  <a:pt x="104257" y="57409"/>
                </a:cubicBezTo>
                <a:cubicBezTo>
                  <a:pt x="105455" y="60325"/>
                  <a:pt x="108306" y="62204"/>
                  <a:pt x="111449" y="62204"/>
                </a:cubicBezTo>
                <a:lnTo>
                  <a:pt x="155543" y="62204"/>
                </a:lnTo>
                <a:close/>
                <a:moveTo>
                  <a:pt x="165068" y="94764"/>
                </a:moveTo>
                <a:cubicBezTo>
                  <a:pt x="165878" y="89094"/>
                  <a:pt x="161925" y="83846"/>
                  <a:pt x="156288" y="83036"/>
                </a:cubicBezTo>
                <a:cubicBezTo>
                  <a:pt x="150651" y="82226"/>
                  <a:pt x="145370" y="86179"/>
                  <a:pt x="144560" y="91816"/>
                </a:cubicBezTo>
                <a:cubicBezTo>
                  <a:pt x="140251" y="121946"/>
                  <a:pt x="114300" y="145110"/>
                  <a:pt x="82971" y="145110"/>
                </a:cubicBezTo>
                <a:cubicBezTo>
                  <a:pt x="68586" y="145110"/>
                  <a:pt x="55368" y="140251"/>
                  <a:pt x="44839" y="132054"/>
                </a:cubicBezTo>
                <a:lnTo>
                  <a:pt x="59936" y="116957"/>
                </a:lnTo>
                <a:cubicBezTo>
                  <a:pt x="62172" y="114721"/>
                  <a:pt x="62820" y="111384"/>
                  <a:pt x="61621" y="108468"/>
                </a:cubicBezTo>
                <a:cubicBezTo>
                  <a:pt x="60422" y="105553"/>
                  <a:pt x="57571" y="103673"/>
                  <a:pt x="54429" y="103673"/>
                </a:cubicBezTo>
                <a:lnTo>
                  <a:pt x="7776" y="103673"/>
                </a:lnTo>
                <a:cubicBezTo>
                  <a:pt x="3467" y="103673"/>
                  <a:pt x="0" y="107140"/>
                  <a:pt x="0" y="111449"/>
                </a:cubicBezTo>
                <a:lnTo>
                  <a:pt x="0" y="158102"/>
                </a:lnTo>
                <a:cubicBezTo>
                  <a:pt x="0" y="161245"/>
                  <a:pt x="1879" y="164096"/>
                  <a:pt x="4795" y="165294"/>
                </a:cubicBezTo>
                <a:cubicBezTo>
                  <a:pt x="7711" y="166493"/>
                  <a:pt x="11048" y="165813"/>
                  <a:pt x="13283" y="163610"/>
                </a:cubicBezTo>
                <a:lnTo>
                  <a:pt x="30065" y="146828"/>
                </a:lnTo>
                <a:cubicBezTo>
                  <a:pt x="44385" y="158718"/>
                  <a:pt x="62852" y="165878"/>
                  <a:pt x="82939" y="165878"/>
                </a:cubicBezTo>
                <a:cubicBezTo>
                  <a:pt x="124732" y="165878"/>
                  <a:pt x="159301" y="134970"/>
                  <a:pt x="165035" y="94764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53" name="Shape 51"/>
          <p:cNvSpPr/>
          <p:nvPr/>
        </p:nvSpPr>
        <p:spPr>
          <a:xfrm>
            <a:off x="7471113" y="4275955"/>
            <a:ext cx="294893" cy="258032"/>
          </a:xfrm>
          <a:custGeom>
            <a:avLst/>
            <a:gdLst/>
            <a:ahLst/>
            <a:cxnLst/>
            <a:rect l="l" t="t" r="r" b="b"/>
            <a:pathLst>
              <a:path w="294893" h="258032">
                <a:moveTo>
                  <a:pt x="129016" y="0"/>
                </a:moveTo>
                <a:lnTo>
                  <a:pt x="165878" y="0"/>
                </a:lnTo>
                <a:cubicBezTo>
                  <a:pt x="237083" y="0"/>
                  <a:pt x="294893" y="57810"/>
                  <a:pt x="294893" y="129016"/>
                </a:cubicBezTo>
                <a:lnTo>
                  <a:pt x="294893" y="129016"/>
                </a:lnTo>
                <a:cubicBezTo>
                  <a:pt x="294893" y="200222"/>
                  <a:pt x="237083" y="258032"/>
                  <a:pt x="165878" y="258032"/>
                </a:cubicBezTo>
                <a:lnTo>
                  <a:pt x="129016" y="258032"/>
                </a:lnTo>
                <a:cubicBezTo>
                  <a:pt x="57810" y="258032"/>
                  <a:pt x="0" y="200222"/>
                  <a:pt x="0" y="129016"/>
                </a:cubicBezTo>
                <a:lnTo>
                  <a:pt x="0" y="129016"/>
                </a:lnTo>
                <a:cubicBezTo>
                  <a:pt x="0" y="57810"/>
                  <a:pt x="57810" y="0"/>
                  <a:pt x="129016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7471113" y="4275955"/>
            <a:ext cx="359401" cy="258032"/>
          </a:xfrm>
          <a:prstGeom prst="rect">
            <a:avLst/>
          </a:prstGeom>
          <a:noFill/>
          <a:ln/>
        </p:spPr>
        <p:txBody>
          <a:bodyPr wrap="square" lIns="110585" tIns="36862" rIns="110585" bIns="36862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EC48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4425417" y="4699864"/>
            <a:ext cx="3418921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Cyclic Encoding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425417" y="5031619"/>
            <a:ext cx="340049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Periodic patterns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425417" y="5326512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Sin/Cos transformations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425417" y="5510821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Day cycles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425417" y="5695129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Week cycles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425417" y="5879438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Month cycles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04386" y="4033283"/>
            <a:ext cx="3710742" cy="2180983"/>
          </a:xfrm>
          <a:custGeom>
            <a:avLst/>
            <a:gdLst/>
            <a:ahLst/>
            <a:cxnLst/>
            <a:rect l="l" t="t" r="r" b="b"/>
            <a:pathLst>
              <a:path w="3710742" h="2180983">
                <a:moveTo>
                  <a:pt x="73717" y="0"/>
                </a:moveTo>
                <a:lnTo>
                  <a:pt x="3637025" y="0"/>
                </a:lnTo>
                <a:cubicBezTo>
                  <a:pt x="3677738" y="0"/>
                  <a:pt x="3710742" y="33004"/>
                  <a:pt x="3710742" y="73717"/>
                </a:cubicBezTo>
                <a:lnTo>
                  <a:pt x="3710742" y="2107265"/>
                </a:lnTo>
                <a:cubicBezTo>
                  <a:pt x="3710742" y="2147978"/>
                  <a:pt x="3677738" y="2180983"/>
                  <a:pt x="3637025" y="2180983"/>
                </a:cubicBezTo>
                <a:lnTo>
                  <a:pt x="73717" y="2180983"/>
                </a:lnTo>
                <a:cubicBezTo>
                  <a:pt x="33004" y="2180983"/>
                  <a:pt x="0" y="2147978"/>
                  <a:pt x="0" y="2107265"/>
                </a:cubicBezTo>
                <a:lnTo>
                  <a:pt x="0" y="73717"/>
                </a:lnTo>
                <a:cubicBezTo>
                  <a:pt x="0" y="33032"/>
                  <a:pt x="33032" y="0"/>
                  <a:pt x="7371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8291766" y="4220662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368617" h="368617">
                <a:moveTo>
                  <a:pt x="73723" y="0"/>
                </a:moveTo>
                <a:lnTo>
                  <a:pt x="294893" y="0"/>
                </a:lnTo>
                <a:cubicBezTo>
                  <a:pt x="335610" y="0"/>
                  <a:pt x="368617" y="33007"/>
                  <a:pt x="368617" y="73723"/>
                </a:cubicBezTo>
                <a:lnTo>
                  <a:pt x="368617" y="294893"/>
                </a:lnTo>
                <a:cubicBezTo>
                  <a:pt x="368617" y="335610"/>
                  <a:pt x="335610" y="368617"/>
                  <a:pt x="294893" y="368617"/>
                </a:cubicBezTo>
                <a:lnTo>
                  <a:pt x="73723" y="368617"/>
                </a:lnTo>
                <a:cubicBezTo>
                  <a:pt x="33007" y="368617"/>
                  <a:pt x="0" y="335610"/>
                  <a:pt x="0" y="294893"/>
                </a:cubicBezTo>
                <a:lnTo>
                  <a:pt x="0" y="73723"/>
                </a:lnTo>
                <a:cubicBezTo>
                  <a:pt x="0" y="33034"/>
                  <a:pt x="33034" y="0"/>
                  <a:pt x="73723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8416174" y="4322032"/>
            <a:ext cx="124408" cy="165878"/>
          </a:xfrm>
          <a:custGeom>
            <a:avLst/>
            <a:gdLst/>
            <a:ahLst/>
            <a:cxnLst/>
            <a:rect l="l" t="t" r="r" b="b"/>
            <a:pathLst>
              <a:path w="124408" h="165878">
                <a:moveTo>
                  <a:pt x="20735" y="0"/>
                </a:moveTo>
                <a:cubicBezTo>
                  <a:pt x="9298" y="0"/>
                  <a:pt x="0" y="9298"/>
                  <a:pt x="0" y="20735"/>
                </a:cubicBezTo>
                <a:lnTo>
                  <a:pt x="0" y="145143"/>
                </a:lnTo>
                <a:cubicBezTo>
                  <a:pt x="0" y="156579"/>
                  <a:pt x="9298" y="165878"/>
                  <a:pt x="20735" y="165878"/>
                </a:cubicBezTo>
                <a:lnTo>
                  <a:pt x="103673" y="165878"/>
                </a:lnTo>
                <a:cubicBezTo>
                  <a:pt x="115110" y="165878"/>
                  <a:pt x="124408" y="156579"/>
                  <a:pt x="124408" y="145143"/>
                </a:cubicBezTo>
                <a:lnTo>
                  <a:pt x="124408" y="20735"/>
                </a:lnTo>
                <a:cubicBezTo>
                  <a:pt x="124408" y="9298"/>
                  <a:pt x="115110" y="0"/>
                  <a:pt x="103673" y="0"/>
                </a:cubicBezTo>
                <a:lnTo>
                  <a:pt x="20735" y="0"/>
                </a:lnTo>
                <a:close/>
                <a:moveTo>
                  <a:pt x="57020" y="114041"/>
                </a:moveTo>
                <a:lnTo>
                  <a:pt x="67388" y="114041"/>
                </a:lnTo>
                <a:cubicBezTo>
                  <a:pt x="73122" y="114041"/>
                  <a:pt x="77755" y="118674"/>
                  <a:pt x="77755" y="124408"/>
                </a:cubicBezTo>
                <a:lnTo>
                  <a:pt x="77755" y="150327"/>
                </a:lnTo>
                <a:lnTo>
                  <a:pt x="46653" y="150327"/>
                </a:lnTo>
                <a:lnTo>
                  <a:pt x="46653" y="124408"/>
                </a:lnTo>
                <a:cubicBezTo>
                  <a:pt x="46653" y="118674"/>
                  <a:pt x="51286" y="114041"/>
                  <a:pt x="57020" y="114041"/>
                </a:cubicBezTo>
                <a:close/>
                <a:moveTo>
                  <a:pt x="31102" y="36286"/>
                </a:moveTo>
                <a:cubicBezTo>
                  <a:pt x="31102" y="33435"/>
                  <a:pt x="33435" y="31102"/>
                  <a:pt x="36286" y="31102"/>
                </a:cubicBezTo>
                <a:lnTo>
                  <a:pt x="46653" y="31102"/>
                </a:lnTo>
                <a:cubicBezTo>
                  <a:pt x="49504" y="31102"/>
                  <a:pt x="51837" y="33435"/>
                  <a:pt x="51837" y="36286"/>
                </a:cubicBezTo>
                <a:lnTo>
                  <a:pt x="51837" y="46653"/>
                </a:lnTo>
                <a:cubicBezTo>
                  <a:pt x="51837" y="49504"/>
                  <a:pt x="49504" y="51837"/>
                  <a:pt x="46653" y="51837"/>
                </a:cubicBezTo>
                <a:lnTo>
                  <a:pt x="36286" y="51837"/>
                </a:lnTo>
                <a:cubicBezTo>
                  <a:pt x="33435" y="51837"/>
                  <a:pt x="31102" y="49504"/>
                  <a:pt x="31102" y="46653"/>
                </a:cubicBezTo>
                <a:lnTo>
                  <a:pt x="31102" y="36286"/>
                </a:lnTo>
                <a:close/>
                <a:moveTo>
                  <a:pt x="77755" y="31102"/>
                </a:moveTo>
                <a:lnTo>
                  <a:pt x="88122" y="31102"/>
                </a:lnTo>
                <a:cubicBezTo>
                  <a:pt x="90973" y="31102"/>
                  <a:pt x="93306" y="33435"/>
                  <a:pt x="93306" y="36286"/>
                </a:cubicBezTo>
                <a:lnTo>
                  <a:pt x="93306" y="46653"/>
                </a:lnTo>
                <a:cubicBezTo>
                  <a:pt x="93306" y="49504"/>
                  <a:pt x="90973" y="51837"/>
                  <a:pt x="88122" y="51837"/>
                </a:cubicBezTo>
                <a:lnTo>
                  <a:pt x="77755" y="51837"/>
                </a:lnTo>
                <a:cubicBezTo>
                  <a:pt x="74904" y="51837"/>
                  <a:pt x="72571" y="49504"/>
                  <a:pt x="72571" y="46653"/>
                </a:cubicBezTo>
                <a:lnTo>
                  <a:pt x="72571" y="36286"/>
                </a:lnTo>
                <a:cubicBezTo>
                  <a:pt x="72571" y="33435"/>
                  <a:pt x="74904" y="31102"/>
                  <a:pt x="77755" y="31102"/>
                </a:cubicBezTo>
                <a:close/>
                <a:moveTo>
                  <a:pt x="31102" y="77755"/>
                </a:moveTo>
                <a:cubicBezTo>
                  <a:pt x="31102" y="74904"/>
                  <a:pt x="33435" y="72571"/>
                  <a:pt x="36286" y="72571"/>
                </a:cubicBezTo>
                <a:lnTo>
                  <a:pt x="46653" y="72571"/>
                </a:lnTo>
                <a:cubicBezTo>
                  <a:pt x="49504" y="72571"/>
                  <a:pt x="51837" y="74904"/>
                  <a:pt x="51837" y="77755"/>
                </a:cubicBezTo>
                <a:lnTo>
                  <a:pt x="51837" y="88122"/>
                </a:lnTo>
                <a:cubicBezTo>
                  <a:pt x="51837" y="90973"/>
                  <a:pt x="49504" y="93306"/>
                  <a:pt x="46653" y="93306"/>
                </a:cubicBezTo>
                <a:lnTo>
                  <a:pt x="36286" y="93306"/>
                </a:lnTo>
                <a:cubicBezTo>
                  <a:pt x="33435" y="93306"/>
                  <a:pt x="31102" y="90973"/>
                  <a:pt x="31102" y="88122"/>
                </a:cubicBezTo>
                <a:lnTo>
                  <a:pt x="31102" y="77755"/>
                </a:lnTo>
                <a:close/>
                <a:moveTo>
                  <a:pt x="77755" y="72571"/>
                </a:moveTo>
                <a:lnTo>
                  <a:pt x="88122" y="72571"/>
                </a:lnTo>
                <a:cubicBezTo>
                  <a:pt x="90973" y="72571"/>
                  <a:pt x="93306" y="74904"/>
                  <a:pt x="93306" y="77755"/>
                </a:cubicBezTo>
                <a:lnTo>
                  <a:pt x="93306" y="88122"/>
                </a:lnTo>
                <a:cubicBezTo>
                  <a:pt x="93306" y="90973"/>
                  <a:pt x="90973" y="93306"/>
                  <a:pt x="88122" y="93306"/>
                </a:cubicBezTo>
                <a:lnTo>
                  <a:pt x="77755" y="93306"/>
                </a:lnTo>
                <a:cubicBezTo>
                  <a:pt x="74904" y="93306"/>
                  <a:pt x="72571" y="90973"/>
                  <a:pt x="72571" y="88122"/>
                </a:cubicBezTo>
                <a:lnTo>
                  <a:pt x="72571" y="77755"/>
                </a:lnTo>
                <a:cubicBezTo>
                  <a:pt x="72571" y="74904"/>
                  <a:pt x="74904" y="72571"/>
                  <a:pt x="77755" y="72571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4" name="Shape 62"/>
          <p:cNvSpPr/>
          <p:nvPr/>
        </p:nvSpPr>
        <p:spPr>
          <a:xfrm>
            <a:off x="11326711" y="4275955"/>
            <a:ext cx="304109" cy="258032"/>
          </a:xfrm>
          <a:custGeom>
            <a:avLst/>
            <a:gdLst/>
            <a:ahLst/>
            <a:cxnLst/>
            <a:rect l="l" t="t" r="r" b="b"/>
            <a:pathLst>
              <a:path w="304109" h="258032">
                <a:moveTo>
                  <a:pt x="129016" y="0"/>
                </a:moveTo>
                <a:lnTo>
                  <a:pt x="175093" y="0"/>
                </a:lnTo>
                <a:cubicBezTo>
                  <a:pt x="246299" y="0"/>
                  <a:pt x="304109" y="57810"/>
                  <a:pt x="304109" y="129016"/>
                </a:cubicBezTo>
                <a:lnTo>
                  <a:pt x="304109" y="129016"/>
                </a:lnTo>
                <a:cubicBezTo>
                  <a:pt x="304109" y="200222"/>
                  <a:pt x="246299" y="258032"/>
                  <a:pt x="175093" y="258032"/>
                </a:cubicBezTo>
                <a:lnTo>
                  <a:pt x="129016" y="258032"/>
                </a:lnTo>
                <a:cubicBezTo>
                  <a:pt x="57810" y="258032"/>
                  <a:pt x="0" y="200222"/>
                  <a:pt x="0" y="129016"/>
                </a:cubicBezTo>
                <a:lnTo>
                  <a:pt x="0" y="129016"/>
                </a:lnTo>
                <a:cubicBezTo>
                  <a:pt x="0" y="57810"/>
                  <a:pt x="57810" y="0"/>
                  <a:pt x="129016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11326711" y="4275955"/>
            <a:ext cx="368617" cy="258032"/>
          </a:xfrm>
          <a:prstGeom prst="rect">
            <a:avLst/>
          </a:prstGeom>
          <a:noFill/>
          <a:ln/>
        </p:spPr>
        <p:txBody>
          <a:bodyPr wrap="square" lIns="110585" tIns="36862" rIns="110585" bIns="36862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291766" y="4699864"/>
            <a:ext cx="3418921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Features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291766" y="5031619"/>
            <a:ext cx="340049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intelligence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291766" y="5326512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Competition pressure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291766" y="5510821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Store performance tiers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291766" y="5695129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Promo effectiveness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291766" y="5879438"/>
            <a:ext cx="339127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Market intelligence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371689" y="6367858"/>
            <a:ext cx="11442479" cy="485345"/>
          </a:xfrm>
          <a:custGeom>
            <a:avLst/>
            <a:gdLst/>
            <a:ahLst/>
            <a:cxnLst/>
            <a:rect l="l" t="t" r="r" b="b"/>
            <a:pathLst>
              <a:path w="11442479" h="485345">
                <a:moveTo>
                  <a:pt x="73724" y="0"/>
                </a:moveTo>
                <a:lnTo>
                  <a:pt x="11368755" y="0"/>
                </a:lnTo>
                <a:cubicBezTo>
                  <a:pt x="11409472" y="0"/>
                  <a:pt x="11442479" y="33007"/>
                  <a:pt x="11442479" y="73724"/>
                </a:cubicBezTo>
                <a:lnTo>
                  <a:pt x="11442479" y="411621"/>
                </a:lnTo>
                <a:cubicBezTo>
                  <a:pt x="11442479" y="452338"/>
                  <a:pt x="11409472" y="485345"/>
                  <a:pt x="11368755" y="485345"/>
                </a:cubicBezTo>
                <a:lnTo>
                  <a:pt x="73724" y="485345"/>
                </a:lnTo>
                <a:cubicBezTo>
                  <a:pt x="33007" y="485345"/>
                  <a:pt x="0" y="452338"/>
                  <a:pt x="0" y="411621"/>
                </a:cubicBezTo>
                <a:lnTo>
                  <a:pt x="0" y="73724"/>
                </a:lnTo>
                <a:cubicBezTo>
                  <a:pt x="0" y="33035"/>
                  <a:pt x="33035" y="0"/>
                  <a:pt x="73724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556765" y="6542948"/>
            <a:ext cx="96762" cy="129016"/>
          </a:xfrm>
          <a:custGeom>
            <a:avLst/>
            <a:gdLst/>
            <a:ahLst/>
            <a:cxnLst/>
            <a:rect l="l" t="t" r="r" b="b"/>
            <a:pathLst>
              <a:path w="96762" h="129016">
                <a:moveTo>
                  <a:pt x="73806" y="96762"/>
                </a:moveTo>
                <a:cubicBezTo>
                  <a:pt x="75646" y="91143"/>
                  <a:pt x="79325" y="86053"/>
                  <a:pt x="83482" y="81668"/>
                </a:cubicBezTo>
                <a:cubicBezTo>
                  <a:pt x="91722" y="73000"/>
                  <a:pt x="96762" y="61283"/>
                  <a:pt x="96762" y="48381"/>
                </a:cubicBezTo>
                <a:cubicBezTo>
                  <a:pt x="96762" y="21671"/>
                  <a:pt x="75091" y="0"/>
                  <a:pt x="48381" y="0"/>
                </a:cubicBezTo>
                <a:cubicBezTo>
                  <a:pt x="21671" y="0"/>
                  <a:pt x="0" y="21671"/>
                  <a:pt x="0" y="48381"/>
                </a:cubicBezTo>
                <a:cubicBezTo>
                  <a:pt x="0" y="61283"/>
                  <a:pt x="5040" y="73000"/>
                  <a:pt x="13280" y="81668"/>
                </a:cubicBezTo>
                <a:cubicBezTo>
                  <a:pt x="17437" y="86053"/>
                  <a:pt x="21141" y="91143"/>
                  <a:pt x="22956" y="96762"/>
                </a:cubicBezTo>
                <a:lnTo>
                  <a:pt x="73781" y="96762"/>
                </a:lnTo>
                <a:close/>
                <a:moveTo>
                  <a:pt x="72571" y="108857"/>
                </a:moveTo>
                <a:lnTo>
                  <a:pt x="24190" y="108857"/>
                </a:lnTo>
                <a:lnTo>
                  <a:pt x="24190" y="112889"/>
                </a:lnTo>
                <a:cubicBezTo>
                  <a:pt x="24190" y="124027"/>
                  <a:pt x="33212" y="133048"/>
                  <a:pt x="44349" y="133048"/>
                </a:cubicBezTo>
                <a:lnTo>
                  <a:pt x="52413" y="133048"/>
                </a:lnTo>
                <a:cubicBezTo>
                  <a:pt x="63550" y="133048"/>
                  <a:pt x="72571" y="124027"/>
                  <a:pt x="72571" y="112889"/>
                </a:cubicBezTo>
                <a:lnTo>
                  <a:pt x="72571" y="108857"/>
                </a:lnTo>
                <a:close/>
                <a:moveTo>
                  <a:pt x="46365" y="28222"/>
                </a:moveTo>
                <a:cubicBezTo>
                  <a:pt x="36336" y="28222"/>
                  <a:pt x="28222" y="36336"/>
                  <a:pt x="28222" y="46365"/>
                </a:cubicBezTo>
                <a:cubicBezTo>
                  <a:pt x="28222" y="49716"/>
                  <a:pt x="25526" y="52413"/>
                  <a:pt x="22175" y="52413"/>
                </a:cubicBezTo>
                <a:cubicBezTo>
                  <a:pt x="18823" y="52413"/>
                  <a:pt x="16127" y="49716"/>
                  <a:pt x="16127" y="46365"/>
                </a:cubicBezTo>
                <a:cubicBezTo>
                  <a:pt x="16127" y="29659"/>
                  <a:pt x="29659" y="16127"/>
                  <a:pt x="46365" y="16127"/>
                </a:cubicBezTo>
                <a:cubicBezTo>
                  <a:pt x="49716" y="16127"/>
                  <a:pt x="52413" y="18823"/>
                  <a:pt x="52413" y="22175"/>
                </a:cubicBezTo>
                <a:cubicBezTo>
                  <a:pt x="52413" y="25526"/>
                  <a:pt x="49716" y="28222"/>
                  <a:pt x="46365" y="28222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74" name="Text 72"/>
          <p:cNvSpPr/>
          <p:nvPr/>
        </p:nvSpPr>
        <p:spPr>
          <a:xfrm>
            <a:off x="741580" y="6518375"/>
            <a:ext cx="10986577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Engineering Philosophy:</a:t>
            </a:r>
            <a:pPr>
              <a:lnSpc>
                <a:spcPct val="120000"/>
              </a:lnSpc>
            </a:pPr>
            <a:r>
              <a:rPr lang="en-US" sz="101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Each feature carefully chosen with clear business logic — </a:t>
            </a:r>
            <a:pPr>
              <a:lnSpc>
                <a:spcPct val="120000"/>
              </a:lnSpc>
            </a:pPr>
            <a:r>
              <a:rPr lang="en-US" sz="1016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 kitchen-sink feature engineering!</a:t>
            </a:r>
            <a:pPr>
              <a:lnSpc>
                <a:spcPct val="120000"/>
              </a:lnSpc>
            </a:pPr>
            <a:r>
              <a:rPr lang="en-US" sz="1016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Domain expertise + Data science = Superior features.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Selection &amp; Performance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Comparing 4 approaches to find the optimal solution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84175" y="1755775"/>
            <a:ext cx="8150225" cy="3121025"/>
          </a:xfrm>
          <a:custGeom>
            <a:avLst/>
            <a:gdLst/>
            <a:ahLst/>
            <a:cxnLst/>
            <a:rect l="l" t="t" r="r" b="b"/>
            <a:pathLst>
              <a:path w="8150225" h="3121025">
                <a:moveTo>
                  <a:pt x="76215" y="0"/>
                </a:moveTo>
                <a:lnTo>
                  <a:pt x="8074010" y="0"/>
                </a:lnTo>
                <a:cubicBezTo>
                  <a:pt x="8116102" y="0"/>
                  <a:pt x="8150225" y="34123"/>
                  <a:pt x="8150225" y="76215"/>
                </a:cubicBezTo>
                <a:lnTo>
                  <a:pt x="8150225" y="3044810"/>
                </a:lnTo>
                <a:cubicBezTo>
                  <a:pt x="8150225" y="3086902"/>
                  <a:pt x="8116102" y="3121025"/>
                  <a:pt x="8074010" y="3121025"/>
                </a:cubicBezTo>
                <a:lnTo>
                  <a:pt x="76215" y="3121025"/>
                </a:lnTo>
                <a:cubicBezTo>
                  <a:pt x="34123" y="3121025"/>
                  <a:pt x="0" y="3086902"/>
                  <a:pt x="0" y="3044810"/>
                </a:cubicBezTo>
                <a:lnTo>
                  <a:pt x="0" y="76215"/>
                </a:lnTo>
                <a:cubicBezTo>
                  <a:pt x="0" y="34151"/>
                  <a:pt x="34151" y="0"/>
                  <a:pt x="7621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64748B">
                <a:alpha val="30196"/>
              </a:srgbClr>
            </a:solidFill>
            <a:prstDash val="solid"/>
          </a:ln>
        </p:spPr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87350" y="1758948"/>
          <a:ext cx="8143875" cy="3114675"/>
        </p:xfrm>
        <a:graphic>
          <a:graphicData uri="http://schemas.openxmlformats.org/drawingml/2006/table">
            <a:tbl>
              <a:tblPr/>
              <a:tblGrid>
                <a:gridCol w="2207218"/>
                <a:gridCol w="1037012"/>
                <a:gridCol w="1037012"/>
                <a:gridCol w="1056040"/>
                <a:gridCol w="1236803"/>
                <a:gridCol w="1569789"/>
              </a:tblGrid>
              <a:tr h="622935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Model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MAPE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RMSE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R²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Training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8BDF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Status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F172A"/>
                    </a:solidFill>
                  </a:tcPr>
                </a:tc>
              </a:tr>
              <a:tr h="622935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Baseline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30-day Moving Avg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18.5%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$1,142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0.832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64748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Instant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Baseline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22935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Linear Regression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Test linearity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15.2%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$981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0.881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64748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 min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Test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22935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Random Forest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Capture non-linearity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13.1%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$876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0.903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64748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45 min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Test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22935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XGBoost ✓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Production model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12.0%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$842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0.916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10B98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12 min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1F5F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SELECTED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0B981">
                        <a:alpha val="1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4175" y="5032375"/>
            <a:ext cx="8150225" cy="844550"/>
          </a:xfrm>
          <a:custGeom>
            <a:avLst/>
            <a:gdLst/>
            <a:ahLst/>
            <a:cxnLst/>
            <a:rect l="l" t="t" r="r" b="b"/>
            <a:pathLst>
              <a:path w="8150225" h="844550">
                <a:moveTo>
                  <a:pt x="76204" y="0"/>
                </a:moveTo>
                <a:lnTo>
                  <a:pt x="8074021" y="0"/>
                </a:lnTo>
                <a:cubicBezTo>
                  <a:pt x="8116107" y="0"/>
                  <a:pt x="8150225" y="34118"/>
                  <a:pt x="8150225" y="76204"/>
                </a:cubicBezTo>
                <a:lnTo>
                  <a:pt x="8150225" y="768346"/>
                </a:lnTo>
                <a:cubicBezTo>
                  <a:pt x="8150225" y="810432"/>
                  <a:pt x="8116107" y="844550"/>
                  <a:pt x="8074021" y="844550"/>
                </a:cubicBezTo>
                <a:lnTo>
                  <a:pt x="76204" y="844550"/>
                </a:lnTo>
                <a:cubicBezTo>
                  <a:pt x="34118" y="844550"/>
                  <a:pt x="0" y="810432"/>
                  <a:pt x="0" y="7683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39750" y="52260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73100" y="535939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1" name="Text 8"/>
          <p:cNvSpPr/>
          <p:nvPr/>
        </p:nvSpPr>
        <p:spPr>
          <a:xfrm>
            <a:off x="1111250" y="5226048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 Achievement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11250" y="5416548"/>
            <a:ext cx="3409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 &lt;15% MAPE → </a:t>
            </a:r>
            <a:pPr>
              <a:lnSpc>
                <a:spcPct val="130000"/>
              </a:lnSpc>
            </a:pPr>
            <a:r>
              <a:rPr lang="en-US" sz="135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Achieved: 12.0% MAPE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33531" y="5187948"/>
            <a:ext cx="1238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91.6%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09731" y="5530848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Variance Explained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766175" y="1755775"/>
            <a:ext cx="3044825" cy="4778375"/>
          </a:xfrm>
          <a:custGeom>
            <a:avLst/>
            <a:gdLst/>
            <a:ahLst/>
            <a:cxnLst/>
            <a:rect l="l" t="t" r="r" b="b"/>
            <a:pathLst>
              <a:path w="3044825" h="4778375">
                <a:moveTo>
                  <a:pt x="76212" y="0"/>
                </a:moveTo>
                <a:lnTo>
                  <a:pt x="2968613" y="0"/>
                </a:lnTo>
                <a:cubicBezTo>
                  <a:pt x="3010704" y="0"/>
                  <a:pt x="3044825" y="34121"/>
                  <a:pt x="3044825" y="76212"/>
                </a:cubicBezTo>
                <a:lnTo>
                  <a:pt x="3044825" y="4702163"/>
                </a:lnTo>
                <a:cubicBezTo>
                  <a:pt x="3044825" y="4744254"/>
                  <a:pt x="3010704" y="4778375"/>
                  <a:pt x="2968613" y="4778375"/>
                </a:cubicBezTo>
                <a:lnTo>
                  <a:pt x="76212" y="4778375"/>
                </a:lnTo>
                <a:cubicBezTo>
                  <a:pt x="34121" y="4778375"/>
                  <a:pt x="0" y="4744254"/>
                  <a:pt x="0" y="4702163"/>
                </a:cubicBezTo>
                <a:lnTo>
                  <a:pt x="0" y="76212"/>
                </a:lnTo>
                <a:cubicBezTo>
                  <a:pt x="0" y="34149"/>
                  <a:pt x="34149" y="0"/>
                  <a:pt x="76212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959850" y="1949448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XGBoost Won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978900" y="240664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8" name="Text 15"/>
          <p:cNvSpPr/>
          <p:nvPr/>
        </p:nvSpPr>
        <p:spPr>
          <a:xfrm>
            <a:off x="9264650" y="2368548"/>
            <a:ext cx="157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Performance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264650" y="2559048"/>
            <a:ext cx="156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12.0% MAPE beats target (15%)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978900" y="286384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1" name="Text 18"/>
          <p:cNvSpPr/>
          <p:nvPr/>
        </p:nvSpPr>
        <p:spPr>
          <a:xfrm>
            <a:off x="9264650" y="2825748"/>
            <a:ext cx="1666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Exceeds R² Threshold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264650" y="3016248"/>
            <a:ext cx="1657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0.916 (91.6% variance explained)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978900" y="332104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4" name="Text 21"/>
          <p:cNvSpPr/>
          <p:nvPr/>
        </p:nvSpPr>
        <p:spPr>
          <a:xfrm>
            <a:off x="9264650" y="3282948"/>
            <a:ext cx="159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Industry Standard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264650" y="3473448"/>
            <a:ext cx="1581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Proven for demand forecasting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978900" y="377824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7" name="Text 24"/>
          <p:cNvSpPr/>
          <p:nvPr/>
        </p:nvSpPr>
        <p:spPr>
          <a:xfrm>
            <a:off x="9264650" y="3740148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264650" y="3930648"/>
            <a:ext cx="1371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importance scores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978900" y="423544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0" name="Text 27"/>
          <p:cNvSpPr/>
          <p:nvPr/>
        </p:nvSpPr>
        <p:spPr>
          <a:xfrm>
            <a:off x="9264650" y="4197348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 Ready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264650" y="4387848"/>
            <a:ext cx="1085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Fast, scalable, robust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978900" y="469264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3" name="Text 30"/>
          <p:cNvSpPr/>
          <p:nvPr/>
        </p:nvSpPr>
        <p:spPr>
          <a:xfrm>
            <a:off x="9264650" y="4654548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Handles Non-linearity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9264650" y="4845048"/>
            <a:ext cx="1390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Captures complex patterns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8959850" y="5153023"/>
            <a:ext cx="2657475" cy="6350"/>
          </a:xfrm>
          <a:custGeom>
            <a:avLst/>
            <a:gdLst/>
            <a:ahLst/>
            <a:cxnLst/>
            <a:rect l="l" t="t" r="r" b="b"/>
            <a:pathLst>
              <a:path w="2657475" h="6350">
                <a:moveTo>
                  <a:pt x="0" y="0"/>
                </a:moveTo>
                <a:lnTo>
                  <a:pt x="2657475" y="0"/>
                </a:lnTo>
                <a:lnTo>
                  <a:pt x="265747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30196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8902700" y="5308597"/>
            <a:ext cx="1381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12.0%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8931275" y="5613397"/>
            <a:ext cx="1323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MAPE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0287000" y="5308597"/>
            <a:ext cx="1381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$842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0315575" y="5613397"/>
            <a:ext cx="1323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RMSE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8902700" y="5880097"/>
            <a:ext cx="1381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0.916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8931275" y="6184897"/>
            <a:ext cx="1323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R²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0287000" y="5880097"/>
            <a:ext cx="1381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$631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10315575" y="6184897"/>
            <a:ext cx="1323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175" kern="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Beyond Prediction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Inventory Optimization Algorithm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20750"/>
            <a:ext cx="1162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 don't just predict — we prescribe action!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27000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20146" y="1463146"/>
            <a:ext cx="8347604" cy="2227792"/>
          </a:xfrm>
          <a:custGeom>
            <a:avLst/>
            <a:gdLst/>
            <a:ahLst/>
            <a:cxnLst/>
            <a:rect l="l" t="t" r="r" b="b"/>
            <a:pathLst>
              <a:path w="8347604" h="2227792">
                <a:moveTo>
                  <a:pt x="63492" y="0"/>
                </a:moveTo>
                <a:lnTo>
                  <a:pt x="8284112" y="0"/>
                </a:lnTo>
                <a:cubicBezTo>
                  <a:pt x="8319178" y="0"/>
                  <a:pt x="8347604" y="28426"/>
                  <a:pt x="8347604" y="63492"/>
                </a:cubicBezTo>
                <a:lnTo>
                  <a:pt x="8347604" y="2164300"/>
                </a:lnTo>
                <a:cubicBezTo>
                  <a:pt x="8347604" y="2199365"/>
                  <a:pt x="8319178" y="2227792"/>
                  <a:pt x="8284112" y="2227792"/>
                </a:cubicBezTo>
                <a:lnTo>
                  <a:pt x="63492" y="2227792"/>
                </a:lnTo>
                <a:cubicBezTo>
                  <a:pt x="28426" y="2227792"/>
                  <a:pt x="0" y="2199365"/>
                  <a:pt x="0" y="2164300"/>
                </a:cubicBezTo>
                <a:lnTo>
                  <a:pt x="0" y="63492"/>
                </a:lnTo>
                <a:cubicBezTo>
                  <a:pt x="0" y="28450"/>
                  <a:pt x="28450" y="0"/>
                  <a:pt x="63492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81542" y="162454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15074" y="1672165"/>
            <a:ext cx="127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94292" y="1672165"/>
            <a:ext cx="928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Safety Stock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1542" y="2037290"/>
            <a:ext cx="8024812" cy="539750"/>
          </a:xfrm>
          <a:custGeom>
            <a:avLst/>
            <a:gdLst/>
            <a:ahLst/>
            <a:cxnLst/>
            <a:rect l="l" t="t" r="r" b="b"/>
            <a:pathLst>
              <a:path w="8024812" h="539750">
                <a:moveTo>
                  <a:pt x="63502" y="0"/>
                </a:moveTo>
                <a:lnTo>
                  <a:pt x="7961311" y="0"/>
                </a:lnTo>
                <a:cubicBezTo>
                  <a:pt x="7996382" y="0"/>
                  <a:pt x="8024812" y="28431"/>
                  <a:pt x="8024812" y="63502"/>
                </a:cubicBezTo>
                <a:lnTo>
                  <a:pt x="8024812" y="476248"/>
                </a:lnTo>
                <a:cubicBezTo>
                  <a:pt x="8024812" y="511319"/>
                  <a:pt x="7996382" y="539750"/>
                  <a:pt x="7961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0F172A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76792" y="2132540"/>
            <a:ext cx="7881937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Formula: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6792" y="2291290"/>
            <a:ext cx="7897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Stock = Z-score × σ × √Lead Time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4362" y="2696103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4" name="Text 12"/>
          <p:cNvSpPr/>
          <p:nvPr/>
        </p:nvSpPr>
        <p:spPr>
          <a:xfrm>
            <a:off x="683948" y="2672290"/>
            <a:ext cx="1714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Z-score = 1.645 (95% service level)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4362" y="2918353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6" name="Text 14"/>
          <p:cNvSpPr/>
          <p:nvPr/>
        </p:nvSpPr>
        <p:spPr>
          <a:xfrm>
            <a:off x="683948" y="2894540"/>
            <a:ext cx="1563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σ = Demand standard deviation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4362" y="3140603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8" name="Text 16"/>
          <p:cNvSpPr/>
          <p:nvPr/>
        </p:nvSpPr>
        <p:spPr>
          <a:xfrm>
            <a:off x="683948" y="3116790"/>
            <a:ext cx="96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Lead Time = 7 days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97417" y="3391956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97234" y="55563"/>
                </a:moveTo>
                <a:cubicBezTo>
                  <a:pt x="97234" y="32563"/>
                  <a:pt x="78562" y="13891"/>
                  <a:pt x="55563" y="13891"/>
                </a:cubicBezTo>
                <a:cubicBezTo>
                  <a:pt x="32563" y="13891"/>
                  <a:pt x="13891" y="32563"/>
                  <a:pt x="13891" y="55563"/>
                </a:cubicBezTo>
                <a:cubicBezTo>
                  <a:pt x="13891" y="78562"/>
                  <a:pt x="32563" y="97234"/>
                  <a:pt x="55563" y="97234"/>
                </a:cubicBezTo>
                <a:cubicBezTo>
                  <a:pt x="78562" y="97234"/>
                  <a:pt x="97234" y="78562"/>
                  <a:pt x="97234" y="55563"/>
                </a:cubicBezTo>
                <a:close/>
                <a:moveTo>
                  <a:pt x="0" y="55563"/>
                </a:moveTo>
                <a:cubicBezTo>
                  <a:pt x="0" y="24897"/>
                  <a:pt x="24897" y="0"/>
                  <a:pt x="55562" y="0"/>
                </a:cubicBezTo>
                <a:cubicBezTo>
                  <a:pt x="86228" y="0"/>
                  <a:pt x="111125" y="24897"/>
                  <a:pt x="111125" y="55562"/>
                </a:cubicBezTo>
                <a:cubicBezTo>
                  <a:pt x="111125" y="86228"/>
                  <a:pt x="86228" y="111125"/>
                  <a:pt x="55563" y="111125"/>
                </a:cubicBezTo>
                <a:cubicBezTo>
                  <a:pt x="24897" y="111125"/>
                  <a:pt x="0" y="86228"/>
                  <a:pt x="0" y="55563"/>
                </a:cubicBezTo>
                <a:close/>
                <a:moveTo>
                  <a:pt x="55563" y="72926"/>
                </a:moveTo>
                <a:cubicBezTo>
                  <a:pt x="65146" y="72926"/>
                  <a:pt x="72926" y="65146"/>
                  <a:pt x="72926" y="55563"/>
                </a:cubicBezTo>
                <a:cubicBezTo>
                  <a:pt x="72926" y="45979"/>
                  <a:pt x="65146" y="38199"/>
                  <a:pt x="55563" y="38199"/>
                </a:cubicBezTo>
                <a:cubicBezTo>
                  <a:pt x="45979" y="38199"/>
                  <a:pt x="38199" y="45979"/>
                  <a:pt x="38199" y="55563"/>
                </a:cubicBezTo>
                <a:cubicBezTo>
                  <a:pt x="38199" y="65146"/>
                  <a:pt x="45979" y="72926"/>
                  <a:pt x="55563" y="72926"/>
                </a:cubicBezTo>
                <a:close/>
                <a:moveTo>
                  <a:pt x="55563" y="24309"/>
                </a:moveTo>
                <a:cubicBezTo>
                  <a:pt x="72812" y="24309"/>
                  <a:pt x="86816" y="38313"/>
                  <a:pt x="86816" y="55563"/>
                </a:cubicBezTo>
                <a:cubicBezTo>
                  <a:pt x="86816" y="72812"/>
                  <a:pt x="72812" y="86816"/>
                  <a:pt x="55563" y="86816"/>
                </a:cubicBezTo>
                <a:cubicBezTo>
                  <a:pt x="38313" y="86816"/>
                  <a:pt x="24309" y="72812"/>
                  <a:pt x="24309" y="55563"/>
                </a:cubicBezTo>
                <a:cubicBezTo>
                  <a:pt x="24309" y="38313"/>
                  <a:pt x="38313" y="24309"/>
                  <a:pt x="55563" y="24309"/>
                </a:cubicBezTo>
                <a:close/>
                <a:moveTo>
                  <a:pt x="48617" y="55563"/>
                </a:moveTo>
                <a:cubicBezTo>
                  <a:pt x="48617" y="51729"/>
                  <a:pt x="51729" y="48617"/>
                  <a:pt x="55563" y="48617"/>
                </a:cubicBezTo>
                <a:cubicBezTo>
                  <a:pt x="59396" y="48617"/>
                  <a:pt x="62508" y="51729"/>
                  <a:pt x="62508" y="55563"/>
                </a:cubicBezTo>
                <a:cubicBezTo>
                  <a:pt x="62508" y="59396"/>
                  <a:pt x="59396" y="62508"/>
                  <a:pt x="55563" y="62508"/>
                </a:cubicBezTo>
                <a:cubicBezTo>
                  <a:pt x="51729" y="62508"/>
                  <a:pt x="48617" y="59396"/>
                  <a:pt x="48617" y="55563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0" name="Text 18"/>
          <p:cNvSpPr/>
          <p:nvPr/>
        </p:nvSpPr>
        <p:spPr>
          <a:xfrm>
            <a:off x="664104" y="3370790"/>
            <a:ext cx="789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Purpose: Buffer against uncertainty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20146" y="3823227"/>
            <a:ext cx="8347604" cy="2069042"/>
          </a:xfrm>
          <a:custGeom>
            <a:avLst/>
            <a:gdLst/>
            <a:ahLst/>
            <a:cxnLst/>
            <a:rect l="l" t="t" r="r" b="b"/>
            <a:pathLst>
              <a:path w="8347604" h="2069042">
                <a:moveTo>
                  <a:pt x="63499" y="0"/>
                </a:moveTo>
                <a:lnTo>
                  <a:pt x="8284105" y="0"/>
                </a:lnTo>
                <a:cubicBezTo>
                  <a:pt x="8319175" y="0"/>
                  <a:pt x="8347604" y="28429"/>
                  <a:pt x="8347604" y="63499"/>
                </a:cubicBezTo>
                <a:lnTo>
                  <a:pt x="8347604" y="2005543"/>
                </a:lnTo>
                <a:cubicBezTo>
                  <a:pt x="8347604" y="2040612"/>
                  <a:pt x="8319175" y="2069042"/>
                  <a:pt x="8284105" y="2069042"/>
                </a:cubicBezTo>
                <a:lnTo>
                  <a:pt x="63499" y="2069042"/>
                </a:lnTo>
                <a:cubicBezTo>
                  <a:pt x="28429" y="2069042"/>
                  <a:pt x="0" y="2040612"/>
                  <a:pt x="0" y="2005543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481542" y="398462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99860" y="4032250"/>
            <a:ext cx="15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94292" y="4032250"/>
            <a:ext cx="1016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Reorder Point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81542" y="4397375"/>
            <a:ext cx="8024812" cy="539750"/>
          </a:xfrm>
          <a:custGeom>
            <a:avLst/>
            <a:gdLst/>
            <a:ahLst/>
            <a:cxnLst/>
            <a:rect l="l" t="t" r="r" b="b"/>
            <a:pathLst>
              <a:path w="8024812" h="539750">
                <a:moveTo>
                  <a:pt x="63502" y="0"/>
                </a:moveTo>
                <a:lnTo>
                  <a:pt x="7961311" y="0"/>
                </a:lnTo>
                <a:cubicBezTo>
                  <a:pt x="7996382" y="0"/>
                  <a:pt x="8024812" y="28431"/>
                  <a:pt x="8024812" y="63502"/>
                </a:cubicBezTo>
                <a:lnTo>
                  <a:pt x="8024812" y="476248"/>
                </a:lnTo>
                <a:cubicBezTo>
                  <a:pt x="8024812" y="511319"/>
                  <a:pt x="7996382" y="539750"/>
                  <a:pt x="7961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0F172A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76792" y="4492625"/>
            <a:ext cx="7881937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Formula: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6792" y="4651375"/>
            <a:ext cx="7897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Reorder Point = (Daily Demand × Lead Time) + Safety Stock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04362" y="5053540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48617" y="0"/>
                </a:moveTo>
                <a:cubicBezTo>
                  <a:pt x="44776" y="0"/>
                  <a:pt x="41672" y="3104"/>
                  <a:pt x="41672" y="6945"/>
                </a:cubicBezTo>
                <a:lnTo>
                  <a:pt x="41672" y="7640"/>
                </a:lnTo>
                <a:cubicBezTo>
                  <a:pt x="25828" y="10852"/>
                  <a:pt x="13891" y="24873"/>
                  <a:pt x="13891" y="41672"/>
                </a:cubicBezTo>
                <a:lnTo>
                  <a:pt x="13891" y="46382"/>
                </a:lnTo>
                <a:cubicBezTo>
                  <a:pt x="13891" y="56821"/>
                  <a:pt x="10331" y="66957"/>
                  <a:pt x="3820" y="75118"/>
                </a:cubicBezTo>
                <a:lnTo>
                  <a:pt x="1693" y="77766"/>
                </a:lnTo>
                <a:cubicBezTo>
                  <a:pt x="586" y="79133"/>
                  <a:pt x="0" y="80826"/>
                  <a:pt x="0" y="82584"/>
                </a:cubicBezTo>
                <a:cubicBezTo>
                  <a:pt x="0" y="86838"/>
                  <a:pt x="3451" y="90289"/>
                  <a:pt x="7705" y="90289"/>
                </a:cubicBezTo>
                <a:lnTo>
                  <a:pt x="89508" y="90289"/>
                </a:lnTo>
                <a:cubicBezTo>
                  <a:pt x="93762" y="90289"/>
                  <a:pt x="97213" y="86838"/>
                  <a:pt x="97213" y="82584"/>
                </a:cubicBezTo>
                <a:cubicBezTo>
                  <a:pt x="97213" y="80826"/>
                  <a:pt x="96627" y="79133"/>
                  <a:pt x="95520" y="77766"/>
                </a:cubicBezTo>
                <a:lnTo>
                  <a:pt x="93393" y="75118"/>
                </a:lnTo>
                <a:cubicBezTo>
                  <a:pt x="86903" y="66957"/>
                  <a:pt x="83344" y="56821"/>
                  <a:pt x="83344" y="46382"/>
                </a:cubicBezTo>
                <a:lnTo>
                  <a:pt x="83344" y="41672"/>
                </a:lnTo>
                <a:cubicBezTo>
                  <a:pt x="83344" y="24873"/>
                  <a:pt x="71406" y="10852"/>
                  <a:pt x="55563" y="7640"/>
                </a:cubicBezTo>
                <a:lnTo>
                  <a:pt x="55563" y="6945"/>
                </a:lnTo>
                <a:cubicBezTo>
                  <a:pt x="55563" y="3104"/>
                  <a:pt x="52459" y="0"/>
                  <a:pt x="48617" y="0"/>
                </a:cubicBezTo>
                <a:close/>
                <a:moveTo>
                  <a:pt x="35161" y="100707"/>
                </a:moveTo>
                <a:cubicBezTo>
                  <a:pt x="36702" y="106697"/>
                  <a:pt x="42149" y="111125"/>
                  <a:pt x="48617" y="111125"/>
                </a:cubicBezTo>
                <a:cubicBezTo>
                  <a:pt x="55085" y="111125"/>
                  <a:pt x="60533" y="106697"/>
                  <a:pt x="62074" y="100707"/>
                </a:cubicBezTo>
                <a:lnTo>
                  <a:pt x="35161" y="100707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9" name="Text 27"/>
          <p:cNvSpPr/>
          <p:nvPr/>
        </p:nvSpPr>
        <p:spPr>
          <a:xfrm>
            <a:off x="664104" y="5032375"/>
            <a:ext cx="789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Purpose: When to trigger new order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20146" y="6027704"/>
            <a:ext cx="8347604" cy="2069042"/>
          </a:xfrm>
          <a:custGeom>
            <a:avLst/>
            <a:gdLst/>
            <a:ahLst/>
            <a:cxnLst/>
            <a:rect l="l" t="t" r="r" b="b"/>
            <a:pathLst>
              <a:path w="8347604" h="2069042">
                <a:moveTo>
                  <a:pt x="63499" y="0"/>
                </a:moveTo>
                <a:lnTo>
                  <a:pt x="8284105" y="0"/>
                </a:lnTo>
                <a:cubicBezTo>
                  <a:pt x="8319175" y="0"/>
                  <a:pt x="8347604" y="28429"/>
                  <a:pt x="8347604" y="63499"/>
                </a:cubicBezTo>
                <a:lnTo>
                  <a:pt x="8347604" y="2005543"/>
                </a:lnTo>
                <a:cubicBezTo>
                  <a:pt x="8347604" y="2040612"/>
                  <a:pt x="8319175" y="2069042"/>
                  <a:pt x="8284105" y="2069042"/>
                </a:cubicBezTo>
                <a:lnTo>
                  <a:pt x="63499" y="2069042"/>
                </a:lnTo>
                <a:cubicBezTo>
                  <a:pt x="28429" y="2069042"/>
                  <a:pt x="0" y="2040612"/>
                  <a:pt x="0" y="2005543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481542" y="6189099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597793" y="6236724"/>
            <a:ext cx="16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94292" y="6236724"/>
            <a:ext cx="1706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 Order Quantity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81542" y="6601849"/>
            <a:ext cx="8024812" cy="539750"/>
          </a:xfrm>
          <a:custGeom>
            <a:avLst/>
            <a:gdLst/>
            <a:ahLst/>
            <a:cxnLst/>
            <a:rect l="l" t="t" r="r" b="b"/>
            <a:pathLst>
              <a:path w="8024812" h="539750">
                <a:moveTo>
                  <a:pt x="63502" y="0"/>
                </a:moveTo>
                <a:lnTo>
                  <a:pt x="7961311" y="0"/>
                </a:lnTo>
                <a:cubicBezTo>
                  <a:pt x="7996382" y="0"/>
                  <a:pt x="8024812" y="28431"/>
                  <a:pt x="8024812" y="63502"/>
                </a:cubicBezTo>
                <a:lnTo>
                  <a:pt x="8024812" y="476248"/>
                </a:lnTo>
                <a:cubicBezTo>
                  <a:pt x="8024812" y="511319"/>
                  <a:pt x="7996382" y="539750"/>
                  <a:pt x="7961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0F172A">
              <a:alpha val="5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76792" y="6697099"/>
            <a:ext cx="7881937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EOQ Formula: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6792" y="6855849"/>
            <a:ext cx="7897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EOQ = √(2 × Annual Demand × Order Cost / Holding Cost)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04362" y="7258014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80175" y="27781"/>
                </a:moveTo>
                <a:lnTo>
                  <a:pt x="72730" y="17363"/>
                </a:lnTo>
                <a:lnTo>
                  <a:pt x="24526" y="17363"/>
                </a:lnTo>
                <a:lnTo>
                  <a:pt x="17081" y="27781"/>
                </a:lnTo>
                <a:lnTo>
                  <a:pt x="80175" y="27781"/>
                </a:lnTo>
                <a:close/>
                <a:moveTo>
                  <a:pt x="0" y="32231"/>
                </a:moveTo>
                <a:cubicBezTo>
                  <a:pt x="0" y="29344"/>
                  <a:pt x="912" y="26522"/>
                  <a:pt x="2583" y="24157"/>
                </a:cubicBezTo>
                <a:lnTo>
                  <a:pt x="13218" y="9289"/>
                </a:lnTo>
                <a:cubicBezTo>
                  <a:pt x="15822" y="5643"/>
                  <a:pt x="20033" y="3473"/>
                  <a:pt x="24504" y="3473"/>
                </a:cubicBezTo>
                <a:lnTo>
                  <a:pt x="72709" y="3473"/>
                </a:lnTo>
                <a:cubicBezTo>
                  <a:pt x="77201" y="3473"/>
                  <a:pt x="81412" y="5643"/>
                  <a:pt x="84017" y="9289"/>
                </a:cubicBezTo>
                <a:lnTo>
                  <a:pt x="94630" y="24157"/>
                </a:lnTo>
                <a:cubicBezTo>
                  <a:pt x="96323" y="26522"/>
                  <a:pt x="97213" y="29344"/>
                  <a:pt x="97213" y="32231"/>
                </a:cubicBezTo>
                <a:lnTo>
                  <a:pt x="97234" y="90289"/>
                </a:lnTo>
                <a:cubicBezTo>
                  <a:pt x="97234" y="97951"/>
                  <a:pt x="91005" y="104180"/>
                  <a:pt x="83344" y="104180"/>
                </a:cubicBezTo>
                <a:lnTo>
                  <a:pt x="13891" y="104180"/>
                </a:lnTo>
                <a:cubicBezTo>
                  <a:pt x="6229" y="104180"/>
                  <a:pt x="0" y="97951"/>
                  <a:pt x="0" y="90289"/>
                </a:cubicBezTo>
                <a:lnTo>
                  <a:pt x="0" y="32231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8" name="Text 36"/>
          <p:cNvSpPr/>
          <p:nvPr/>
        </p:nvSpPr>
        <p:spPr>
          <a:xfrm>
            <a:off x="664104" y="7236849"/>
            <a:ext cx="789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Purpose: How much to order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829146" y="1463146"/>
            <a:ext cx="3045354" cy="6633104"/>
          </a:xfrm>
          <a:custGeom>
            <a:avLst/>
            <a:gdLst/>
            <a:ahLst/>
            <a:cxnLst/>
            <a:rect l="l" t="t" r="r" b="b"/>
            <a:pathLst>
              <a:path w="3045354" h="6633104">
                <a:moveTo>
                  <a:pt x="63496" y="0"/>
                </a:moveTo>
                <a:lnTo>
                  <a:pt x="2981859" y="0"/>
                </a:lnTo>
                <a:cubicBezTo>
                  <a:pt x="3016926" y="0"/>
                  <a:pt x="3045354" y="28428"/>
                  <a:pt x="3045354" y="63496"/>
                </a:cubicBezTo>
                <a:lnTo>
                  <a:pt x="3045354" y="6569609"/>
                </a:lnTo>
                <a:cubicBezTo>
                  <a:pt x="3045354" y="6604676"/>
                  <a:pt x="3016926" y="6633104"/>
                  <a:pt x="2981859" y="6633104"/>
                </a:cubicBezTo>
                <a:lnTo>
                  <a:pt x="63496" y="6633104"/>
                </a:lnTo>
                <a:cubicBezTo>
                  <a:pt x="28428" y="6633104"/>
                  <a:pt x="0" y="6604676"/>
                  <a:pt x="0" y="6569609"/>
                </a:cubicBezTo>
                <a:lnTo>
                  <a:pt x="0" y="63496"/>
                </a:lnTo>
                <a:cubicBezTo>
                  <a:pt x="0" y="28451"/>
                  <a:pt x="28451" y="0"/>
                  <a:pt x="63496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846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990542" y="162454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9101667" y="173566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3933" y="0"/>
                  <a:pt x="88119" y="2511"/>
                  <a:pt x="90289" y="6511"/>
                </a:cubicBezTo>
                <a:lnTo>
                  <a:pt x="157262" y="130535"/>
                </a:lnTo>
                <a:cubicBezTo>
                  <a:pt x="159339" y="134379"/>
                  <a:pt x="159246" y="139030"/>
                  <a:pt x="157014" y="142782"/>
                </a:cubicBezTo>
                <a:cubicBezTo>
                  <a:pt x="154781" y="146534"/>
                  <a:pt x="150719" y="148828"/>
                  <a:pt x="146348" y="148828"/>
                </a:cubicBezTo>
                <a:lnTo>
                  <a:pt x="12402" y="148828"/>
                </a:lnTo>
                <a:cubicBezTo>
                  <a:pt x="8031" y="148828"/>
                  <a:pt x="4000" y="146534"/>
                  <a:pt x="1736" y="142782"/>
                </a:cubicBezTo>
                <a:cubicBezTo>
                  <a:pt x="-527" y="139030"/>
                  <a:pt x="-589" y="134379"/>
                  <a:pt x="1488" y="130535"/>
                </a:cubicBezTo>
                <a:lnTo>
                  <a:pt x="68461" y="6511"/>
                </a:lnTo>
                <a:cubicBezTo>
                  <a:pt x="70631" y="2511"/>
                  <a:pt x="74817" y="0"/>
                  <a:pt x="79375" y="0"/>
                </a:cubicBezTo>
                <a:close/>
                <a:moveTo>
                  <a:pt x="79375" y="52090"/>
                </a:moveTo>
                <a:cubicBezTo>
                  <a:pt x="75251" y="52090"/>
                  <a:pt x="71934" y="55407"/>
                  <a:pt x="71934" y="59531"/>
                </a:cubicBezTo>
                <a:lnTo>
                  <a:pt x="71934" y="94258"/>
                </a:lnTo>
                <a:cubicBezTo>
                  <a:pt x="71934" y="98382"/>
                  <a:pt x="75251" y="101699"/>
                  <a:pt x="79375" y="101699"/>
                </a:cubicBezTo>
                <a:cubicBezTo>
                  <a:pt x="83499" y="101699"/>
                  <a:pt x="86816" y="98382"/>
                  <a:pt x="86816" y="94258"/>
                </a:cubicBezTo>
                <a:lnTo>
                  <a:pt x="86816" y="59531"/>
                </a:lnTo>
                <a:cubicBezTo>
                  <a:pt x="86816" y="55407"/>
                  <a:pt x="83499" y="52090"/>
                  <a:pt x="79375" y="52090"/>
                </a:cubicBezTo>
                <a:close/>
                <a:moveTo>
                  <a:pt x="87654" y="119062"/>
                </a:moveTo>
                <a:cubicBezTo>
                  <a:pt x="87842" y="115990"/>
                  <a:pt x="86309" y="113066"/>
                  <a:pt x="83675" y="111473"/>
                </a:cubicBezTo>
                <a:cubicBezTo>
                  <a:pt x="81041" y="109879"/>
                  <a:pt x="77740" y="109879"/>
                  <a:pt x="75106" y="111473"/>
                </a:cubicBezTo>
                <a:cubicBezTo>
                  <a:pt x="72472" y="113066"/>
                  <a:pt x="70939" y="115990"/>
                  <a:pt x="71127" y="119062"/>
                </a:cubicBezTo>
                <a:cubicBezTo>
                  <a:pt x="70939" y="122135"/>
                  <a:pt x="72472" y="125059"/>
                  <a:pt x="75106" y="126652"/>
                </a:cubicBezTo>
                <a:cubicBezTo>
                  <a:pt x="77740" y="128246"/>
                  <a:pt x="81041" y="128246"/>
                  <a:pt x="83675" y="126652"/>
                </a:cubicBezTo>
                <a:cubicBezTo>
                  <a:pt x="86309" y="125059"/>
                  <a:pt x="87842" y="122135"/>
                  <a:pt x="87654" y="119062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2" name="Text 40"/>
          <p:cNvSpPr/>
          <p:nvPr/>
        </p:nvSpPr>
        <p:spPr>
          <a:xfrm>
            <a:off x="9466792" y="1703915"/>
            <a:ext cx="1738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 Example: Store 523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990542" y="2132540"/>
            <a:ext cx="2722563" cy="1047750"/>
          </a:xfrm>
          <a:custGeom>
            <a:avLst/>
            <a:gdLst/>
            <a:ahLst/>
            <a:cxnLst/>
            <a:rect l="l" t="t" r="r" b="b"/>
            <a:pathLst>
              <a:path w="2722563" h="1047750">
                <a:moveTo>
                  <a:pt x="63504" y="0"/>
                </a:moveTo>
                <a:lnTo>
                  <a:pt x="2659058" y="0"/>
                </a:lnTo>
                <a:cubicBezTo>
                  <a:pt x="2694131" y="0"/>
                  <a:pt x="2722563" y="28432"/>
                  <a:pt x="2722563" y="63504"/>
                </a:cubicBezTo>
                <a:lnTo>
                  <a:pt x="2722563" y="984246"/>
                </a:lnTo>
                <a:cubicBezTo>
                  <a:pt x="2722563" y="1019318"/>
                  <a:pt x="2694131" y="1047750"/>
                  <a:pt x="2659058" y="1047750"/>
                </a:cubicBezTo>
                <a:lnTo>
                  <a:pt x="63504" y="1047750"/>
                </a:lnTo>
                <a:cubicBezTo>
                  <a:pt x="28432" y="1047750"/>
                  <a:pt x="0" y="1019318"/>
                  <a:pt x="0" y="984246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0F172A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9117542" y="2259540"/>
            <a:ext cx="12303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 Inventory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17542" y="2386540"/>
            <a:ext cx="1254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450 units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98125" y="2259540"/>
            <a:ext cx="12303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Forecast Daily Demand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398125" y="2386540"/>
            <a:ext cx="1254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215 units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117542" y="2704040"/>
            <a:ext cx="12303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Reorder Point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117542" y="2831040"/>
            <a:ext cx="1254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850 units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398125" y="2704040"/>
            <a:ext cx="12303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Days Until Stockout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398125" y="2831040"/>
            <a:ext cx="1254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4.2 days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993188" y="3309936"/>
            <a:ext cx="2711979" cy="640292"/>
          </a:xfrm>
          <a:custGeom>
            <a:avLst/>
            <a:gdLst/>
            <a:ahLst/>
            <a:cxnLst/>
            <a:rect l="l" t="t" r="r" b="b"/>
            <a:pathLst>
              <a:path w="2711979" h="640292">
                <a:moveTo>
                  <a:pt x="63498" y="0"/>
                </a:moveTo>
                <a:lnTo>
                  <a:pt x="2648481" y="0"/>
                </a:lnTo>
                <a:cubicBezTo>
                  <a:pt x="2683550" y="0"/>
                  <a:pt x="2711979" y="28429"/>
                  <a:pt x="2711979" y="63498"/>
                </a:cubicBezTo>
                <a:lnTo>
                  <a:pt x="2711979" y="576794"/>
                </a:lnTo>
                <a:cubicBezTo>
                  <a:pt x="2711979" y="611863"/>
                  <a:pt x="2683550" y="640292"/>
                  <a:pt x="2648481" y="640292"/>
                </a:cubicBezTo>
                <a:lnTo>
                  <a:pt x="63498" y="640292"/>
                </a:lnTo>
                <a:cubicBezTo>
                  <a:pt x="28429" y="640292"/>
                  <a:pt x="0" y="611863"/>
                  <a:pt x="0" y="576794"/>
                </a:cubicBezTo>
                <a:lnTo>
                  <a:pt x="0" y="63498"/>
                </a:lnTo>
                <a:cubicBezTo>
                  <a:pt x="0" y="28452"/>
                  <a:pt x="28452" y="0"/>
                  <a:pt x="63498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 w="846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9138709" y="34554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63500" y="33734"/>
                </a:moveTo>
                <a:cubicBezTo>
                  <a:pt x="66799" y="33734"/>
                  <a:pt x="69453" y="36388"/>
                  <a:pt x="69453" y="39688"/>
                </a:cubicBezTo>
                <a:lnTo>
                  <a:pt x="69453" y="67469"/>
                </a:lnTo>
                <a:cubicBezTo>
                  <a:pt x="69453" y="70768"/>
                  <a:pt x="66799" y="73422"/>
                  <a:pt x="63500" y="73422"/>
                </a:cubicBezTo>
                <a:cubicBezTo>
                  <a:pt x="60201" y="73422"/>
                  <a:pt x="57547" y="70768"/>
                  <a:pt x="57547" y="67469"/>
                </a:cubicBezTo>
                <a:lnTo>
                  <a:pt x="57547" y="39688"/>
                </a:lnTo>
                <a:cubicBezTo>
                  <a:pt x="57547" y="36388"/>
                  <a:pt x="60201" y="33734"/>
                  <a:pt x="63500" y="33734"/>
                </a:cubicBezTo>
                <a:close/>
                <a:moveTo>
                  <a:pt x="56877" y="87313"/>
                </a:moveTo>
                <a:cubicBezTo>
                  <a:pt x="56726" y="84854"/>
                  <a:pt x="57952" y="82515"/>
                  <a:pt x="60060" y="81241"/>
                </a:cubicBezTo>
                <a:cubicBezTo>
                  <a:pt x="62167" y="79966"/>
                  <a:pt x="64808" y="79966"/>
                  <a:pt x="66915" y="81241"/>
                </a:cubicBezTo>
                <a:cubicBezTo>
                  <a:pt x="69023" y="82515"/>
                  <a:pt x="70249" y="84854"/>
                  <a:pt x="70098" y="87313"/>
                </a:cubicBezTo>
                <a:cubicBezTo>
                  <a:pt x="70249" y="89771"/>
                  <a:pt x="69023" y="92110"/>
                  <a:pt x="66915" y="93384"/>
                </a:cubicBezTo>
                <a:cubicBezTo>
                  <a:pt x="64808" y="94659"/>
                  <a:pt x="62167" y="94659"/>
                  <a:pt x="60060" y="93384"/>
                </a:cubicBezTo>
                <a:cubicBezTo>
                  <a:pt x="57952" y="92110"/>
                  <a:pt x="56726" y="89771"/>
                  <a:pt x="56877" y="87313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54" name="Text 52"/>
          <p:cNvSpPr/>
          <p:nvPr/>
        </p:nvSpPr>
        <p:spPr>
          <a:xfrm>
            <a:off x="9345084" y="3439581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STATUS: HIGH RISK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122834" y="3661831"/>
            <a:ext cx="2508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400 units below reorder point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993188" y="4082521"/>
            <a:ext cx="2711979" cy="640292"/>
          </a:xfrm>
          <a:custGeom>
            <a:avLst/>
            <a:gdLst/>
            <a:ahLst/>
            <a:cxnLst/>
            <a:rect l="l" t="t" r="r" b="b"/>
            <a:pathLst>
              <a:path w="2711979" h="640292">
                <a:moveTo>
                  <a:pt x="63498" y="0"/>
                </a:moveTo>
                <a:lnTo>
                  <a:pt x="2648481" y="0"/>
                </a:lnTo>
                <a:cubicBezTo>
                  <a:pt x="2683550" y="0"/>
                  <a:pt x="2711979" y="28429"/>
                  <a:pt x="2711979" y="63498"/>
                </a:cubicBezTo>
                <a:lnTo>
                  <a:pt x="2711979" y="576794"/>
                </a:lnTo>
                <a:cubicBezTo>
                  <a:pt x="2711979" y="611863"/>
                  <a:pt x="2683550" y="640292"/>
                  <a:pt x="2648481" y="640292"/>
                </a:cubicBezTo>
                <a:lnTo>
                  <a:pt x="63498" y="640292"/>
                </a:lnTo>
                <a:cubicBezTo>
                  <a:pt x="28429" y="640292"/>
                  <a:pt x="0" y="611863"/>
                  <a:pt x="0" y="576794"/>
                </a:cubicBezTo>
                <a:lnTo>
                  <a:pt x="0" y="63498"/>
                </a:lnTo>
                <a:cubicBezTo>
                  <a:pt x="0" y="28452"/>
                  <a:pt x="28452" y="0"/>
                  <a:pt x="63498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9138709" y="422804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14399" y="4688"/>
                </a:moveTo>
                <a:cubicBezTo>
                  <a:pt x="117252" y="5953"/>
                  <a:pt x="119063" y="8781"/>
                  <a:pt x="119063" y="11906"/>
                </a:cubicBezTo>
                <a:lnTo>
                  <a:pt x="119063" y="115094"/>
                </a:lnTo>
                <a:cubicBezTo>
                  <a:pt x="119063" y="118219"/>
                  <a:pt x="117252" y="121047"/>
                  <a:pt x="114399" y="122312"/>
                </a:cubicBezTo>
                <a:cubicBezTo>
                  <a:pt x="111547" y="123577"/>
                  <a:pt x="108248" y="123106"/>
                  <a:pt x="105891" y="121047"/>
                </a:cubicBezTo>
                <a:lnTo>
                  <a:pt x="94332" y="110951"/>
                </a:lnTo>
                <a:cubicBezTo>
                  <a:pt x="83517" y="101501"/>
                  <a:pt x="69850" y="95994"/>
                  <a:pt x="55538" y="95324"/>
                </a:cubicBezTo>
                <a:lnTo>
                  <a:pt x="55538" y="119063"/>
                </a:lnTo>
                <a:cubicBezTo>
                  <a:pt x="55538" y="123453"/>
                  <a:pt x="51991" y="127000"/>
                  <a:pt x="47600" y="127000"/>
                </a:cubicBezTo>
                <a:lnTo>
                  <a:pt x="39663" y="127000"/>
                </a:lnTo>
                <a:cubicBezTo>
                  <a:pt x="35272" y="127000"/>
                  <a:pt x="31725" y="123453"/>
                  <a:pt x="31725" y="119063"/>
                </a:cubicBezTo>
                <a:lnTo>
                  <a:pt x="31725" y="95250"/>
                </a:lnTo>
                <a:cubicBezTo>
                  <a:pt x="14213" y="95250"/>
                  <a:pt x="0" y="81037"/>
                  <a:pt x="0" y="63500"/>
                </a:cubicBezTo>
                <a:cubicBezTo>
                  <a:pt x="0" y="45963"/>
                  <a:pt x="14213" y="31750"/>
                  <a:pt x="31750" y="31750"/>
                </a:cubicBezTo>
                <a:lnTo>
                  <a:pt x="52710" y="31750"/>
                </a:lnTo>
                <a:cubicBezTo>
                  <a:pt x="68039" y="31700"/>
                  <a:pt x="82823" y="26119"/>
                  <a:pt x="94357" y="16049"/>
                </a:cubicBezTo>
                <a:lnTo>
                  <a:pt x="105916" y="5953"/>
                </a:lnTo>
                <a:cubicBezTo>
                  <a:pt x="108248" y="3894"/>
                  <a:pt x="111596" y="3423"/>
                  <a:pt x="114424" y="4688"/>
                </a:cubicBezTo>
                <a:close/>
                <a:moveTo>
                  <a:pt x="55563" y="79375"/>
                </a:moveTo>
                <a:lnTo>
                  <a:pt x="55563" y="79425"/>
                </a:lnTo>
                <a:cubicBezTo>
                  <a:pt x="73000" y="80094"/>
                  <a:pt x="89743" y="86494"/>
                  <a:pt x="103188" y="97631"/>
                </a:cubicBezTo>
                <a:lnTo>
                  <a:pt x="103188" y="29344"/>
                </a:lnTo>
                <a:cubicBezTo>
                  <a:pt x="89743" y="40481"/>
                  <a:pt x="73000" y="46881"/>
                  <a:pt x="55563" y="47551"/>
                </a:cubicBezTo>
                <a:lnTo>
                  <a:pt x="55563" y="79375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8" name="Text 56"/>
          <p:cNvSpPr/>
          <p:nvPr/>
        </p:nvSpPr>
        <p:spPr>
          <a:xfrm>
            <a:off x="9345084" y="4212165"/>
            <a:ext cx="1524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RECOMMENDATION: URGENT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9122834" y="4434415"/>
            <a:ext cx="2508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Order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2,150 units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immediately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990542" y="4855102"/>
            <a:ext cx="2722563" cy="5292"/>
          </a:xfrm>
          <a:custGeom>
            <a:avLst/>
            <a:gdLst/>
            <a:ahLst/>
            <a:cxnLst/>
            <a:rect l="l" t="t" r="r" b="b"/>
            <a:pathLst>
              <a:path w="2722563" h="5292">
                <a:moveTo>
                  <a:pt x="0" y="0"/>
                </a:moveTo>
                <a:lnTo>
                  <a:pt x="2722563" y="0"/>
                </a:lnTo>
                <a:lnTo>
                  <a:pt x="2722563" y="5292"/>
                </a:lnTo>
                <a:lnTo>
                  <a:pt x="0" y="5292"/>
                </a:lnTo>
                <a:lnTo>
                  <a:pt x="0" y="0"/>
                </a:lnTo>
                <a:close/>
              </a:path>
            </a:pathLst>
          </a:custGeom>
          <a:solidFill>
            <a:srgbClr val="64748B">
              <a:alpha val="3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9020308" y="5005915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63571" y="83344"/>
                </a:moveTo>
                <a:cubicBezTo>
                  <a:pt x="65156" y="78504"/>
                  <a:pt x="68325" y="74120"/>
                  <a:pt x="71906" y="70343"/>
                </a:cubicBezTo>
                <a:cubicBezTo>
                  <a:pt x="79003" y="62877"/>
                  <a:pt x="83344" y="52784"/>
                  <a:pt x="83344" y="41672"/>
                </a:cubicBezTo>
                <a:cubicBezTo>
                  <a:pt x="83344" y="18666"/>
                  <a:pt x="64678" y="0"/>
                  <a:pt x="41672" y="0"/>
                </a:cubicBezTo>
                <a:cubicBezTo>
                  <a:pt x="18666" y="0"/>
                  <a:pt x="0" y="18666"/>
                  <a:pt x="0" y="41672"/>
                </a:cubicBezTo>
                <a:cubicBezTo>
                  <a:pt x="0" y="52784"/>
                  <a:pt x="4341" y="62877"/>
                  <a:pt x="11438" y="70343"/>
                </a:cubicBezTo>
                <a:cubicBezTo>
                  <a:pt x="15019" y="74120"/>
                  <a:pt x="18210" y="78504"/>
                  <a:pt x="19772" y="83344"/>
                </a:cubicBezTo>
                <a:lnTo>
                  <a:pt x="63550" y="83344"/>
                </a:lnTo>
                <a:close/>
                <a:moveTo>
                  <a:pt x="62508" y="93762"/>
                </a:moveTo>
                <a:lnTo>
                  <a:pt x="20836" y="93762"/>
                </a:lnTo>
                <a:lnTo>
                  <a:pt x="20836" y="97234"/>
                </a:lnTo>
                <a:cubicBezTo>
                  <a:pt x="20836" y="106828"/>
                  <a:pt x="28606" y="114598"/>
                  <a:pt x="38199" y="114598"/>
                </a:cubicBezTo>
                <a:lnTo>
                  <a:pt x="45145" y="114598"/>
                </a:lnTo>
                <a:cubicBezTo>
                  <a:pt x="54738" y="114598"/>
                  <a:pt x="62508" y="106828"/>
                  <a:pt x="62508" y="97234"/>
                </a:cubicBezTo>
                <a:lnTo>
                  <a:pt x="62508" y="93762"/>
                </a:lnTo>
                <a:close/>
                <a:moveTo>
                  <a:pt x="39936" y="24309"/>
                </a:moveTo>
                <a:cubicBezTo>
                  <a:pt x="31297" y="24309"/>
                  <a:pt x="24309" y="31297"/>
                  <a:pt x="24309" y="39936"/>
                </a:cubicBezTo>
                <a:cubicBezTo>
                  <a:pt x="24309" y="42822"/>
                  <a:pt x="21986" y="45145"/>
                  <a:pt x="19100" y="45145"/>
                </a:cubicBezTo>
                <a:cubicBezTo>
                  <a:pt x="16213" y="45145"/>
                  <a:pt x="13891" y="42822"/>
                  <a:pt x="13891" y="39936"/>
                </a:cubicBezTo>
                <a:cubicBezTo>
                  <a:pt x="13891" y="25546"/>
                  <a:pt x="25546" y="13891"/>
                  <a:pt x="39936" y="13891"/>
                </a:cubicBezTo>
                <a:cubicBezTo>
                  <a:pt x="42822" y="13891"/>
                  <a:pt x="45145" y="16213"/>
                  <a:pt x="45145" y="19100"/>
                </a:cubicBezTo>
                <a:cubicBezTo>
                  <a:pt x="45145" y="21986"/>
                  <a:pt x="42822" y="24309"/>
                  <a:pt x="39936" y="24309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2" name="Text 60"/>
          <p:cNvSpPr/>
          <p:nvPr/>
        </p:nvSpPr>
        <p:spPr>
          <a:xfrm>
            <a:off x="9173105" y="4984750"/>
            <a:ext cx="25955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is ACTIONABLE AI — specific decisions, not just numbers!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Demand Forecasting &amp; Inventory Optimization System</dc:title>
  <dc:subject>Intelligent Demand Forecasting &amp; Inventory Optimization System</dc:subject>
  <dc:creator>Kimi</dc:creator>
  <cp:lastModifiedBy>Kimi</cp:lastModifiedBy>
  <cp:revision>1</cp:revision>
  <dcterms:created xsi:type="dcterms:W3CDTF">2026-01-30T17:35:55Z</dcterms:created>
  <dcterms:modified xsi:type="dcterms:W3CDTF">2026-01-30T17:35:55Z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{"Label":"Intelligent Demand Forecasting &amp; Inventory Optimization System","ContentProducer":"001191110108MACG2KBH8F10000","ProduceID":"19c0ff48-89f2-86c9-8000-00006a904ad4","ReservedCode1":"","ContentPropagator":"001191110108MACG2KBH8F20000","PropagateID":"19c0ff48-89f2-86c9-8000-00006a904ad4","ReservedCode2":""}</vt:lpwstr>
  </property>
</Properties>
</file>